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5" r:id="rId4"/>
    <p:sldId id="259" r:id="rId5"/>
    <p:sldId id="266" r:id="rId6"/>
    <p:sldId id="261" r:id="rId7"/>
    <p:sldId id="262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7\KOKOSZ%20besz&#225;molokhoz%20grafikono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7\KOKOSZ%20besz&#225;molokhoz%20grafikonok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7\KOKOSZ%20besz&#225;molokhoz%20grafikonok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6adc\mefa\m&#243;kussuli\KOKOSZ\2017\KOKOSZ%20besz&#225;molokhoz%20grafikonok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7\KOKOSZ%20besz&#225;molokhoz%20grafikonok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7\KOKOSZ%20besz&#225;molokhoz%20grafikono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hu-HU" sz="2800"/>
              <a:t>Oktató központok beküldött beszámolói </a:t>
            </a:r>
          </a:p>
          <a:p>
            <a:pPr>
              <a:defRPr sz="2800"/>
            </a:pPr>
            <a:r>
              <a:rPr lang="hu-HU" sz="2800"/>
              <a:t>a 2016-os évről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4194903485300125"/>
                  <c:y val="-0.1537057751158961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407511924287132"/>
                  <c:y val="0.127411663855531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3600" b="1"/>
                </a:pPr>
                <a:endParaRPr lang="hu-H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Munka1!$A$4:$A$5</c:f>
              <c:strCache>
                <c:ptCount val="2"/>
                <c:pt idx="0">
                  <c:v>Beszámolót beküldött oktató központok száma: 47</c:v>
                </c:pt>
                <c:pt idx="1">
                  <c:v>Beszámolót be nem küldött oktató központok száma: 17</c:v>
                </c:pt>
              </c:strCache>
            </c:strRef>
          </c:cat>
          <c:val>
            <c:numRef>
              <c:f>Munka1!$B$4:$B$5</c:f>
              <c:numCache>
                <c:formatCode>General</c:formatCode>
                <c:ptCount val="2"/>
                <c:pt idx="0">
                  <c:v>46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2.4665809260364668E-2"/>
          <c:y val="0.14783647776509679"/>
          <c:w val="0.92806338460028948"/>
          <c:h val="0.13097992268535819"/>
        </c:manualLayout>
      </c:layout>
      <c:overlay val="0"/>
      <c:txPr>
        <a:bodyPr/>
        <a:lstStyle/>
        <a:p>
          <a:pPr>
            <a:defRPr sz="2000" b="1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Beszámolót</a:t>
            </a:r>
            <a:r>
              <a:rPr lang="en-US" dirty="0"/>
              <a:t> </a:t>
            </a:r>
            <a:r>
              <a:rPr lang="en-US" dirty="0" err="1"/>
              <a:t>beküldött</a:t>
            </a:r>
            <a:r>
              <a:rPr lang="en-US" dirty="0"/>
              <a:t> </a:t>
            </a:r>
            <a:r>
              <a:rPr lang="en-US" dirty="0" err="1"/>
              <a:t>oktató</a:t>
            </a:r>
            <a:r>
              <a:rPr lang="en-US" dirty="0"/>
              <a:t> </a:t>
            </a:r>
            <a:r>
              <a:rPr lang="en-US" dirty="0" err="1"/>
              <a:t>központok</a:t>
            </a:r>
            <a:r>
              <a:rPr lang="hu-HU" dirty="0"/>
              <a:t> </a:t>
            </a:r>
            <a:r>
              <a:rPr lang="en-US" dirty="0" err="1"/>
              <a:t>száma</a:t>
            </a:r>
            <a:r>
              <a:rPr lang="hu-HU" dirty="0"/>
              <a:t> </a:t>
            </a:r>
            <a:endParaRPr lang="hu-HU" dirty="0" smtClean="0"/>
          </a:p>
          <a:p>
            <a:pPr>
              <a:defRPr/>
            </a:pPr>
            <a:r>
              <a:rPr lang="hu-HU" dirty="0" smtClean="0"/>
              <a:t>2013 </a:t>
            </a:r>
            <a:r>
              <a:rPr lang="hu-HU" dirty="0"/>
              <a:t>- 2016 között</a:t>
            </a:r>
            <a:endParaRPr lang="en-US" dirty="0"/>
          </a:p>
        </c:rich>
      </c:tx>
      <c:layout>
        <c:manualLayout>
          <c:xMode val="edge"/>
          <c:yMode val="edge"/>
          <c:x val="0.13428140802614341"/>
          <c:y val="2.7777777777777776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Munka1!$A$18</c:f>
              <c:strCache>
                <c:ptCount val="1"/>
                <c:pt idx="0">
                  <c:v>Beszámolót beküldött oktató központok száma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4000" b="1">
                    <a:solidFill>
                      <a:schemeClr val="bg2">
                        <a:lumMod val="20000"/>
                        <a:lumOff val="80000"/>
                      </a:schemeClr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Munka1!$B$17:$E$17</c:f>
              <c:strCache>
                <c:ptCount val="4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</c:strCache>
            </c:strRef>
          </c:cat>
          <c:val>
            <c:numRef>
              <c:f>Munka1!$B$18:$E$18</c:f>
              <c:numCache>
                <c:formatCode>#,##0\ _F_t</c:formatCode>
                <c:ptCount val="4"/>
                <c:pt idx="0">
                  <c:v>34</c:v>
                </c:pt>
                <c:pt idx="1">
                  <c:v>40</c:v>
                </c:pt>
                <c:pt idx="2">
                  <c:v>39</c:v>
                </c:pt>
                <c:pt idx="3">
                  <c:v>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6370432"/>
        <c:axId val="81249408"/>
      </c:barChart>
      <c:catAx>
        <c:axId val="363704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400" b="1"/>
            </a:pPr>
            <a:endParaRPr lang="hu-HU"/>
          </a:p>
        </c:txPr>
        <c:crossAx val="81249408"/>
        <c:crosses val="autoZero"/>
        <c:auto val="1"/>
        <c:lblAlgn val="ctr"/>
        <c:lblOffset val="100"/>
        <c:noMultiLvlLbl val="0"/>
      </c:catAx>
      <c:valAx>
        <c:axId val="81249408"/>
        <c:scaling>
          <c:orientation val="minMax"/>
        </c:scaling>
        <c:delete val="1"/>
        <c:axPos val="l"/>
        <c:numFmt formatCode="#,##0\ _F_t" sourceLinked="1"/>
        <c:majorTickMark val="none"/>
        <c:minorTickMark val="none"/>
        <c:tickLblPos val="nextTo"/>
        <c:crossAx val="3637043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rgbClr val="663300"/>
                </a:solidFill>
              </a:defRPr>
            </a:pPr>
            <a:r>
              <a:rPr lang="hu-HU" sz="2400" dirty="0" smtClean="0">
                <a:solidFill>
                  <a:srgbClr val="663300"/>
                </a:solidFill>
              </a:rPr>
              <a:t>Az </a:t>
            </a:r>
            <a:r>
              <a:rPr lang="hu-HU" sz="2400" dirty="0">
                <a:solidFill>
                  <a:srgbClr val="663300"/>
                </a:solidFill>
              </a:rPr>
              <a:t>Oktató Központok  szolgáltatásait igénybevevők száma</a:t>
            </a:r>
            <a:r>
              <a:rPr lang="hu-HU" sz="2400" baseline="0" dirty="0">
                <a:solidFill>
                  <a:srgbClr val="663300"/>
                </a:solidFill>
              </a:rPr>
              <a:t> 2016-ban: </a:t>
            </a:r>
            <a:endParaRPr lang="hu-HU" sz="2400" baseline="0" dirty="0" smtClean="0">
              <a:solidFill>
                <a:srgbClr val="663300"/>
              </a:solidFill>
            </a:endParaRPr>
          </a:p>
          <a:p>
            <a:pPr>
              <a:defRPr sz="2400">
                <a:solidFill>
                  <a:srgbClr val="663300"/>
                </a:solidFill>
              </a:defRPr>
            </a:pPr>
            <a:r>
              <a:rPr lang="hu-HU" sz="2400" baseline="0" dirty="0" smtClean="0">
                <a:solidFill>
                  <a:srgbClr val="663300"/>
                </a:solidFill>
              </a:rPr>
              <a:t>126 033 </a:t>
            </a:r>
            <a:r>
              <a:rPr lang="hu-HU" sz="2400" baseline="0" dirty="0">
                <a:solidFill>
                  <a:srgbClr val="663300"/>
                </a:solidFill>
              </a:rPr>
              <a:t>fő</a:t>
            </a:r>
            <a:r>
              <a:rPr lang="hu-HU" sz="2400" dirty="0">
                <a:solidFill>
                  <a:srgbClr val="663300"/>
                </a:solidFill>
              </a:rPr>
              <a:t> 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916721728774771E-2"/>
          <c:y val="0.2100394852768297"/>
          <c:w val="0.94616655654245052"/>
          <c:h val="0.75917178453040113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6.3339088054543538E-2"/>
                  <c:y val="3.547005759050028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óvoda</a:t>
                    </a:r>
                    <a:r>
                      <a:rPr lang="en-US" dirty="0"/>
                      <a:t>
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err="1"/>
                      <a:t>általános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iskola</a:t>
                    </a:r>
                    <a:r>
                      <a:rPr lang="en-US"/>
                      <a:t>
</a:t>
                    </a:r>
                    <a:r>
                      <a:rPr lang="en-US" smtClean="0"/>
                      <a:t>4</a:t>
                    </a:r>
                    <a:r>
                      <a:rPr lang="hu-HU" smtClean="0"/>
                      <a:t>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1284138507027484"/>
                  <c:y val="-0.1566226168668596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7909564629271209E-2"/>
                  <c:y val="-6.679070542549539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hu-H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Munka1!$A$31:$A$34</c:f>
              <c:strCache>
                <c:ptCount val="4"/>
                <c:pt idx="0">
                  <c:v>óvoda</c:v>
                </c:pt>
                <c:pt idx="1">
                  <c:v>általános iskola</c:v>
                </c:pt>
                <c:pt idx="2">
                  <c:v>középiskola</c:v>
                </c:pt>
                <c:pt idx="3">
                  <c:v>felnőttek</c:v>
                </c:pt>
              </c:strCache>
            </c:strRef>
          </c:cat>
          <c:val>
            <c:numRef>
              <c:f>Munka1!$B$31:$B$34</c:f>
              <c:numCache>
                <c:formatCode>0</c:formatCode>
                <c:ptCount val="4"/>
                <c:pt idx="0">
                  <c:v>20466</c:v>
                </c:pt>
                <c:pt idx="1">
                  <c:v>50649</c:v>
                </c:pt>
                <c:pt idx="2">
                  <c:v>12255</c:v>
                </c:pt>
                <c:pt idx="3">
                  <c:v>39927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accent3">
        <a:lumMod val="40000"/>
        <a:lumOff val="60000"/>
      </a:schemeClr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hu-HU" sz="2400"/>
              <a:t>A</a:t>
            </a:r>
            <a:r>
              <a:rPr lang="hu-HU" sz="2400" baseline="0"/>
              <a:t> KOKOSz Oktató Központok szolgáltatásait igénybevevők száma 2013-2016 között</a:t>
            </a:r>
            <a:endParaRPr lang="hu-HU" sz="240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Munka1!$A$49</c:f>
              <c:strCache>
                <c:ptCount val="1"/>
                <c:pt idx="0">
                  <c:v>óvoda</c:v>
                </c:pt>
              </c:strCache>
            </c:strRef>
          </c:tx>
          <c:invertIfNegative val="0"/>
          <c:cat>
            <c:strRef>
              <c:f>Munka1!$B$48:$E$48</c:f>
              <c:strCache>
                <c:ptCount val="4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</c:strCache>
            </c:strRef>
          </c:cat>
          <c:val>
            <c:numRef>
              <c:f>Munka1!$B$49:$E$49</c:f>
              <c:numCache>
                <c:formatCode>#,##0</c:formatCode>
                <c:ptCount val="4"/>
                <c:pt idx="0">
                  <c:v>12891</c:v>
                </c:pt>
                <c:pt idx="1">
                  <c:v>12341</c:v>
                </c:pt>
                <c:pt idx="2">
                  <c:v>15662</c:v>
                </c:pt>
                <c:pt idx="3">
                  <c:v>20641</c:v>
                </c:pt>
              </c:numCache>
            </c:numRef>
          </c:val>
        </c:ser>
        <c:ser>
          <c:idx val="1"/>
          <c:order val="1"/>
          <c:tx>
            <c:strRef>
              <c:f>Munka1!$A$50</c:f>
              <c:strCache>
                <c:ptCount val="1"/>
                <c:pt idx="0">
                  <c:v>általános iskola</c:v>
                </c:pt>
              </c:strCache>
            </c:strRef>
          </c:tx>
          <c:invertIfNegative val="0"/>
          <c:cat>
            <c:strRef>
              <c:f>Munka1!$B$48:$E$48</c:f>
              <c:strCache>
                <c:ptCount val="4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</c:strCache>
            </c:strRef>
          </c:cat>
          <c:val>
            <c:numRef>
              <c:f>Munka1!$B$50:$E$50</c:f>
              <c:numCache>
                <c:formatCode>#,##0</c:formatCode>
                <c:ptCount val="4"/>
                <c:pt idx="0">
                  <c:v>19632</c:v>
                </c:pt>
                <c:pt idx="1">
                  <c:v>21510</c:v>
                </c:pt>
                <c:pt idx="2">
                  <c:v>47548</c:v>
                </c:pt>
                <c:pt idx="3">
                  <c:v>52397</c:v>
                </c:pt>
              </c:numCache>
            </c:numRef>
          </c:val>
        </c:ser>
        <c:ser>
          <c:idx val="2"/>
          <c:order val="2"/>
          <c:tx>
            <c:strRef>
              <c:f>Munka1!$A$51</c:f>
              <c:strCache>
                <c:ptCount val="1"/>
                <c:pt idx="0">
                  <c:v>középiskola</c:v>
                </c:pt>
              </c:strCache>
            </c:strRef>
          </c:tx>
          <c:invertIfNegative val="0"/>
          <c:cat>
            <c:strRef>
              <c:f>Munka1!$B$48:$E$48</c:f>
              <c:strCache>
                <c:ptCount val="4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</c:strCache>
            </c:strRef>
          </c:cat>
          <c:val>
            <c:numRef>
              <c:f>Munka1!$B$51:$E$51</c:f>
              <c:numCache>
                <c:formatCode>#,##0</c:formatCode>
                <c:ptCount val="4"/>
                <c:pt idx="0">
                  <c:v>7102</c:v>
                </c:pt>
                <c:pt idx="1">
                  <c:v>2784</c:v>
                </c:pt>
                <c:pt idx="2">
                  <c:v>5483</c:v>
                </c:pt>
                <c:pt idx="3">
                  <c:v>12357</c:v>
                </c:pt>
              </c:numCache>
            </c:numRef>
          </c:val>
        </c:ser>
        <c:ser>
          <c:idx val="3"/>
          <c:order val="3"/>
          <c:tx>
            <c:strRef>
              <c:f>Munka1!$A$52</c:f>
              <c:strCache>
                <c:ptCount val="1"/>
                <c:pt idx="0">
                  <c:v>felnőttek</c:v>
                </c:pt>
              </c:strCache>
            </c:strRef>
          </c:tx>
          <c:invertIfNegative val="0"/>
          <c:cat>
            <c:strRef>
              <c:f>Munka1!$B$48:$E$48</c:f>
              <c:strCache>
                <c:ptCount val="4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</c:strCache>
            </c:strRef>
          </c:cat>
          <c:val>
            <c:numRef>
              <c:f>Munka1!$B$52:$E$52</c:f>
              <c:numCache>
                <c:formatCode>#,##0</c:formatCode>
                <c:ptCount val="4"/>
                <c:pt idx="0">
                  <c:v>10388</c:v>
                </c:pt>
                <c:pt idx="1">
                  <c:v>10759</c:v>
                </c:pt>
                <c:pt idx="2">
                  <c:v>21965</c:v>
                </c:pt>
                <c:pt idx="3">
                  <c:v>40638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848512"/>
        <c:axId val="83496320"/>
        <c:axId val="0"/>
      </c:bar3DChart>
      <c:catAx>
        <c:axId val="126848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hu-HU"/>
          </a:p>
        </c:txPr>
        <c:crossAx val="83496320"/>
        <c:crosses val="autoZero"/>
        <c:auto val="1"/>
        <c:lblAlgn val="ctr"/>
        <c:lblOffset val="100"/>
        <c:noMultiLvlLbl val="0"/>
      </c:catAx>
      <c:valAx>
        <c:axId val="834963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hu-HU"/>
          </a:p>
        </c:txPr>
        <c:crossAx val="1268485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 b="1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Svájci támogatást igénybevett gyerekek száma 2014 - 2016 között: 10 804 fő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cat>
            <c:strRef>
              <c:f>Munka1!$A$65:$A$66</c:f>
              <c:strCache>
                <c:ptCount val="2"/>
                <c:pt idx="0">
                  <c:v>erdei iskola 8 291 fő</c:v>
                </c:pt>
                <c:pt idx="1">
                  <c:v>erdei óvoda 2 613 fő</c:v>
                </c:pt>
              </c:strCache>
            </c:strRef>
          </c:cat>
          <c:val>
            <c:numRef>
              <c:f>Munka1!$B$65:$B$66</c:f>
              <c:numCache>
                <c:formatCode>General</c:formatCode>
                <c:ptCount val="2"/>
                <c:pt idx="0">
                  <c:v>8291</c:v>
                </c:pt>
                <c:pt idx="1">
                  <c:v>2613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062956597430395"/>
          <c:y val="0.5050781695766291"/>
          <c:w val="0.38357799183731472"/>
          <c:h val="0.19540887823804634"/>
        </c:manualLayout>
      </c:layout>
      <c:overlay val="0"/>
      <c:txPr>
        <a:bodyPr/>
        <a:lstStyle/>
        <a:p>
          <a:pPr>
            <a:defRPr sz="1400" b="1"/>
          </a:pPr>
          <a:endParaRPr lang="hu-HU"/>
        </a:p>
      </c:txPr>
    </c:legend>
    <c:plotVisOnly val="1"/>
    <c:dispBlanksAs val="gap"/>
    <c:showDLblsOverMax val="0"/>
  </c:chart>
  <c:spPr>
    <a:gradFill rotWithShape="1">
      <a:gsLst>
        <a:gs pos="0">
          <a:schemeClr val="accent3">
            <a:tint val="79000"/>
            <a:satMod val="180000"/>
          </a:schemeClr>
        </a:gs>
        <a:gs pos="65000">
          <a:schemeClr val="accent3">
            <a:tint val="52000"/>
            <a:satMod val="250000"/>
          </a:schemeClr>
        </a:gs>
        <a:gs pos="100000">
          <a:schemeClr val="accent3">
            <a:tint val="29000"/>
            <a:satMod val="300000"/>
          </a:schemeClr>
        </a:gs>
      </a:gsLst>
      <a:lin ang="16200000" scaled="0"/>
    </a:gradFill>
    <a:ln w="9525" cap="flat" cmpd="sng" algn="ctr">
      <a:solidFill>
        <a:schemeClr val="accent3"/>
      </a:solidFill>
      <a:prstDash val="solid"/>
    </a:ln>
    <a:effectLst>
      <a:outerShdw blurRad="63500" dist="25400" dir="5400000" rotWithShape="0">
        <a:srgbClr val="000000">
          <a:alpha val="43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hu-H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A Svájci pályázat pedagógus továbbképzéseinek létszáma </a:t>
            </a:r>
          </a:p>
          <a:p>
            <a:pPr>
              <a:defRPr/>
            </a:pPr>
            <a:r>
              <a:rPr lang="hu-HU"/>
              <a:t>2014 - 2016 között: 322 fő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cat>
            <c:strRef>
              <c:f>Munka1!$A$67:$A$68</c:f>
              <c:strCache>
                <c:ptCount val="2"/>
                <c:pt idx="0">
                  <c:v> tanítók, tanárok 238 fő</c:v>
                </c:pt>
                <c:pt idx="1">
                  <c:v>óvopedagógusok 84 fő</c:v>
                </c:pt>
              </c:strCache>
            </c:strRef>
          </c:cat>
          <c:val>
            <c:numRef>
              <c:f>Munka1!$B$67:$B$68</c:f>
              <c:numCache>
                <c:formatCode>General</c:formatCode>
                <c:ptCount val="2"/>
                <c:pt idx="0">
                  <c:v>238</c:v>
                </c:pt>
                <c:pt idx="1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505588401824164"/>
          <c:y val="0.47228846265758834"/>
          <c:w val="0.35982665246030227"/>
          <c:h val="0.19309626972664412"/>
        </c:manualLayout>
      </c:layout>
      <c:overlay val="0"/>
      <c:txPr>
        <a:bodyPr/>
        <a:lstStyle/>
        <a:p>
          <a:pPr>
            <a:defRPr sz="1400" b="1"/>
          </a:pPr>
          <a:endParaRPr lang="hu-HU"/>
        </a:p>
      </c:txPr>
    </c:legend>
    <c:plotVisOnly val="1"/>
    <c:dispBlanksAs val="gap"/>
    <c:showDLblsOverMax val="0"/>
  </c:chart>
  <c:spPr>
    <a:gradFill rotWithShape="1">
      <a:gsLst>
        <a:gs pos="0">
          <a:schemeClr val="accent2">
            <a:tint val="79000"/>
            <a:satMod val="180000"/>
          </a:schemeClr>
        </a:gs>
        <a:gs pos="65000">
          <a:schemeClr val="accent2">
            <a:tint val="52000"/>
            <a:satMod val="250000"/>
          </a:schemeClr>
        </a:gs>
        <a:gs pos="100000">
          <a:schemeClr val="accent2">
            <a:tint val="29000"/>
            <a:satMod val="300000"/>
          </a:schemeClr>
        </a:gs>
      </a:gsLst>
      <a:lin ang="16200000" scaled="0"/>
    </a:gradFill>
    <a:ln w="28575" cap="flat" cmpd="sng" algn="ctr">
      <a:solidFill>
        <a:schemeClr val="bg2"/>
      </a:solidFill>
      <a:prstDash val="solid"/>
    </a:ln>
    <a:effectLst>
      <a:outerShdw blurRad="63500" dist="25400" dir="5400000" rotWithShape="0">
        <a:srgbClr val="000000">
          <a:alpha val="43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hu-H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0.16239</cdr:x>
      <cdr:y>0.56977</cdr:y>
    </cdr:from>
    <cdr:to>
      <cdr:x>0.24786</cdr:x>
      <cdr:y>0.61628</cdr:y>
    </cdr:to>
    <cdr:sp macro="" textlink="">
      <cdr:nvSpPr>
        <cdr:cNvPr id="2" name="Szövegdoboz 17"/>
        <cdr:cNvSpPr txBox="1"/>
      </cdr:nvSpPr>
      <cdr:spPr>
        <a:xfrm xmlns:a="http://schemas.openxmlformats.org/drawingml/2006/main">
          <a:off x="1368152" y="3528392"/>
          <a:ext cx="720079" cy="288051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90000"/>
          </a:schemeClr>
        </a:solidFill>
        <a:ln xmlns:a="http://schemas.openxmlformats.org/drawingml/2006/main" w="9525" cmpd="sng">
          <a:solidFill>
            <a:schemeClr val="bg2">
              <a:lumMod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400" b="1" i="0" u="none" strike="noStrike" dirty="0">
              <a:solidFill>
                <a:schemeClr val="bg1"/>
              </a:solidFill>
              <a:effectLst/>
            </a:rPr>
            <a:t>50 013</a:t>
          </a:r>
          <a:r>
            <a:rPr lang="hu-HU" sz="1400" b="1" dirty="0">
              <a:solidFill>
                <a:schemeClr val="bg1"/>
              </a:solidFill>
            </a:rPr>
            <a:t> </a:t>
          </a:r>
        </a:p>
      </cdr:txBody>
    </cdr:sp>
  </cdr:relSizeAnchor>
  <cdr:relSizeAnchor xmlns:cdr="http://schemas.openxmlformats.org/drawingml/2006/chartDrawing">
    <cdr:from>
      <cdr:x>0.21368</cdr:x>
      <cdr:y>0.41259</cdr:y>
    </cdr:from>
    <cdr:to>
      <cdr:x>0.29915</cdr:x>
      <cdr:y>0.52887</cdr:y>
    </cdr:to>
    <cdr:sp macro="" textlink="">
      <cdr:nvSpPr>
        <cdr:cNvPr id="3" name="Ellipszis feliratnak 2"/>
        <cdr:cNvSpPr/>
      </cdr:nvSpPr>
      <cdr:spPr>
        <a:xfrm xmlns:a="http://schemas.openxmlformats.org/drawingml/2006/main">
          <a:off x="1800200" y="2555066"/>
          <a:ext cx="720080" cy="720064"/>
        </a:xfrm>
        <a:prstGeom xmlns:a="http://schemas.openxmlformats.org/drawingml/2006/main" prst="wedgeEllipseCallout">
          <a:avLst>
            <a:gd name="adj1" fmla="val -45204"/>
            <a:gd name="adj2" fmla="val 77892"/>
          </a:avLst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600" b="1" dirty="0" smtClean="0">
              <a:solidFill>
                <a:srgbClr val="663300"/>
              </a:solidFill>
            </a:rPr>
            <a:t>34</a:t>
          </a:r>
          <a:r>
            <a:rPr lang="hu-HU" sz="1400" b="1" dirty="0" smtClean="0">
              <a:solidFill>
                <a:srgbClr val="663300"/>
              </a:solidFill>
            </a:rPr>
            <a:t> OK</a:t>
          </a:r>
          <a:endParaRPr lang="hu-HU" sz="1400" b="1" dirty="0">
            <a:solidFill>
              <a:srgbClr val="663300"/>
            </a:solidFill>
          </a:endParaRPr>
        </a:p>
      </cdr:txBody>
    </cdr:sp>
  </cdr:relSizeAnchor>
  <cdr:relSizeAnchor xmlns:cdr="http://schemas.openxmlformats.org/drawingml/2006/chartDrawing">
    <cdr:from>
      <cdr:x>0.35897</cdr:x>
      <cdr:y>0.43023</cdr:y>
    </cdr:from>
    <cdr:to>
      <cdr:x>0.44444</cdr:x>
      <cdr:y>0.54652</cdr:y>
    </cdr:to>
    <cdr:sp macro="" textlink="">
      <cdr:nvSpPr>
        <cdr:cNvPr id="4" name="Ellipszis feliratnak 3"/>
        <cdr:cNvSpPr/>
      </cdr:nvSpPr>
      <cdr:spPr>
        <a:xfrm xmlns:a="http://schemas.openxmlformats.org/drawingml/2006/main">
          <a:off x="3024335" y="2664296"/>
          <a:ext cx="720079" cy="720127"/>
        </a:xfrm>
        <a:prstGeom xmlns:a="http://schemas.openxmlformats.org/drawingml/2006/main" prst="wedgeEllipseCallout">
          <a:avLst>
            <a:gd name="adj1" fmla="val -46487"/>
            <a:gd name="adj2" fmla="val 77892"/>
          </a:avLst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600" b="1" dirty="0" smtClean="0">
              <a:solidFill>
                <a:srgbClr val="663300"/>
              </a:solidFill>
            </a:rPr>
            <a:t>40 OK</a:t>
          </a:r>
          <a:endParaRPr lang="hu-HU" sz="1600" b="1" dirty="0">
            <a:solidFill>
              <a:srgbClr val="663300"/>
            </a:solidFill>
          </a:endParaRPr>
        </a:p>
      </cdr:txBody>
    </cdr:sp>
  </cdr:relSizeAnchor>
  <cdr:relSizeAnchor xmlns:cdr="http://schemas.openxmlformats.org/drawingml/2006/chartDrawing">
    <cdr:from>
      <cdr:x>0.50427</cdr:x>
      <cdr:y>0.22487</cdr:y>
    </cdr:from>
    <cdr:to>
      <cdr:x>0.58974</cdr:x>
      <cdr:y>0.34113</cdr:y>
    </cdr:to>
    <cdr:sp macro="" textlink="">
      <cdr:nvSpPr>
        <cdr:cNvPr id="5" name="Ellipszis feliratnak 4"/>
        <cdr:cNvSpPr/>
      </cdr:nvSpPr>
      <cdr:spPr>
        <a:xfrm xmlns:a="http://schemas.openxmlformats.org/drawingml/2006/main">
          <a:off x="4248472" y="1392532"/>
          <a:ext cx="720079" cy="720001"/>
        </a:xfrm>
        <a:prstGeom xmlns:a="http://schemas.openxmlformats.org/drawingml/2006/main" prst="wedgeEllipseCallout">
          <a:avLst>
            <a:gd name="adj1" fmla="val -41356"/>
            <a:gd name="adj2" fmla="val 77892"/>
          </a:avLst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400" b="1" dirty="0" smtClean="0">
              <a:solidFill>
                <a:srgbClr val="663300"/>
              </a:solidFill>
            </a:rPr>
            <a:t>39 OK</a:t>
          </a:r>
          <a:endParaRPr lang="hu-HU" sz="1400" b="1" dirty="0">
            <a:solidFill>
              <a:srgbClr val="663300"/>
            </a:solidFill>
          </a:endParaRPr>
        </a:p>
      </cdr:txBody>
    </cdr:sp>
  </cdr:relSizeAnchor>
  <cdr:relSizeAnchor xmlns:cdr="http://schemas.openxmlformats.org/drawingml/2006/chartDrawing">
    <cdr:from>
      <cdr:x>0.74359</cdr:x>
      <cdr:y>0.12791</cdr:y>
    </cdr:from>
    <cdr:to>
      <cdr:x>0.82906</cdr:x>
      <cdr:y>0.24418</cdr:y>
    </cdr:to>
    <cdr:sp macro="" textlink="">
      <cdr:nvSpPr>
        <cdr:cNvPr id="6" name="Ellipszis feliratnak 5"/>
        <cdr:cNvSpPr/>
      </cdr:nvSpPr>
      <cdr:spPr>
        <a:xfrm xmlns:a="http://schemas.openxmlformats.org/drawingml/2006/main">
          <a:off x="6264696" y="792096"/>
          <a:ext cx="720080" cy="720064"/>
        </a:xfrm>
        <a:prstGeom xmlns:a="http://schemas.openxmlformats.org/drawingml/2006/main" prst="wedgeEllipseCallout">
          <a:avLst>
            <a:gd name="adj1" fmla="val -79837"/>
            <a:gd name="adj2" fmla="val 20171"/>
          </a:avLst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600" b="1" dirty="0" smtClean="0">
              <a:solidFill>
                <a:srgbClr val="663300"/>
              </a:solidFill>
            </a:rPr>
            <a:t>47 </a:t>
          </a:r>
          <a:r>
            <a:rPr lang="hu-HU" sz="1600" b="1" dirty="0" smtClean="0">
              <a:solidFill>
                <a:srgbClr val="663300"/>
              </a:solidFill>
            </a:rPr>
            <a:t>OK</a:t>
          </a:r>
          <a:endParaRPr lang="hu-HU" sz="1600" b="1" dirty="0">
            <a:solidFill>
              <a:srgbClr val="6633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EA942B-B256-4440-98F9-A7CD4E7D27C5}" type="datetimeFigureOut">
              <a:rPr lang="hu-HU" smtClean="0"/>
              <a:t>2017.03.30.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hu/url?url=http://www.mme.hu/jatssz-tanulj-nyerj&amp;rct=j&amp;frm=1&amp;q=&amp;esrc=s&amp;sa=U&amp;ved=0ahUKEwjPupbI-OnSAhUH0RQKHRoxDBgQwW4IFTAA&amp;sig2=Oiy1OPYViqxzG-m3TV3LNQ&amp;usg=AFQjCNGaJHaj3QXJKHu370648rXBMgjG2Q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07504" y="2348880"/>
            <a:ext cx="468052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OKTATÓ KÖZPONTOK BESZÁMOLÓI </a:t>
            </a:r>
            <a:br>
              <a:rPr lang="hu-H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 </a:t>
            </a:r>
            <a:br>
              <a:rPr lang="hu-H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2016-OS ÉVRŐL</a:t>
            </a:r>
            <a:endParaRPr lang="hu-H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Képtalálat a következőre: „KOKOSZ logó”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736304" cy="27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194859"/>
              </p:ext>
            </p:extLst>
          </p:nvPr>
        </p:nvGraphicFramePr>
        <p:xfrm>
          <a:off x="323528" y="260648"/>
          <a:ext cx="8496944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799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61053"/>
              </p:ext>
            </p:extLst>
          </p:nvPr>
        </p:nvGraphicFramePr>
        <p:xfrm>
          <a:off x="395536" y="260648"/>
          <a:ext cx="8424935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334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601594"/>
              </p:ext>
            </p:extLst>
          </p:nvPr>
        </p:nvGraphicFramePr>
        <p:xfrm>
          <a:off x="395536" y="332656"/>
          <a:ext cx="8208912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38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734899"/>
              </p:ext>
            </p:extLst>
          </p:nvPr>
        </p:nvGraphicFramePr>
        <p:xfrm>
          <a:off x="395536" y="332656"/>
          <a:ext cx="8424936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zövegdoboz 18"/>
          <p:cNvSpPr txBox="1"/>
          <p:nvPr/>
        </p:nvSpPr>
        <p:spPr>
          <a:xfrm>
            <a:off x="3059832" y="3933056"/>
            <a:ext cx="720079" cy="276210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 cmpd="sng">
            <a:solidFill>
              <a:schemeClr val="bg2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400" b="1" i="0" u="none" strike="noStrike" dirty="0">
                <a:solidFill>
                  <a:schemeClr val="bg1"/>
                </a:solidFill>
                <a:effectLst/>
              </a:rPr>
              <a:t>47 394</a:t>
            </a:r>
            <a:r>
              <a:rPr lang="hu-HU" sz="1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Szövegdoboz 18"/>
          <p:cNvSpPr txBox="1"/>
          <p:nvPr/>
        </p:nvSpPr>
        <p:spPr>
          <a:xfrm>
            <a:off x="4283968" y="2636912"/>
            <a:ext cx="720080" cy="276210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 cmpd="sng">
            <a:solidFill>
              <a:schemeClr val="bg2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b="1" dirty="0" smtClean="0">
                <a:solidFill>
                  <a:schemeClr val="bg1"/>
                </a:solidFill>
              </a:rPr>
              <a:t>90 658 </a:t>
            </a:r>
            <a:endParaRPr lang="hu-HU" sz="1400" b="1" dirty="0">
              <a:solidFill>
                <a:schemeClr val="bg1"/>
              </a:solidFill>
            </a:endParaRPr>
          </a:p>
        </p:txBody>
      </p:sp>
      <p:sp>
        <p:nvSpPr>
          <p:cNvPr id="5" name="Szövegdoboz 18"/>
          <p:cNvSpPr txBox="1"/>
          <p:nvPr/>
        </p:nvSpPr>
        <p:spPr>
          <a:xfrm>
            <a:off x="5508104" y="1484784"/>
            <a:ext cx="864061" cy="276211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 cmpd="sng">
            <a:solidFill>
              <a:schemeClr val="bg2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400" b="1" dirty="0" smtClean="0">
                <a:solidFill>
                  <a:schemeClr val="bg1"/>
                </a:solidFill>
              </a:rPr>
              <a:t>126 033</a:t>
            </a:r>
            <a:endParaRPr lang="hu-H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68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212749"/>
              </p:ext>
            </p:extLst>
          </p:nvPr>
        </p:nvGraphicFramePr>
        <p:xfrm>
          <a:off x="3563888" y="3429000"/>
          <a:ext cx="5269235" cy="3142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9759445"/>
              </p:ext>
            </p:extLst>
          </p:nvPr>
        </p:nvGraphicFramePr>
        <p:xfrm>
          <a:off x="251520" y="260648"/>
          <a:ext cx="540060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1979712" y="2348880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74%</a:t>
            </a:r>
            <a:endParaRPr lang="hu-HU" sz="16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187624" y="1772816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26%</a:t>
            </a:r>
            <a:endParaRPr lang="hu-HU" sz="16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5364088" y="5157192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rgbClr val="663300"/>
                </a:solidFill>
              </a:rPr>
              <a:t>77%</a:t>
            </a:r>
            <a:endParaRPr lang="hu-HU" sz="1600" b="1" dirty="0">
              <a:solidFill>
                <a:srgbClr val="663300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4427984" y="4653136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rgbClr val="663300"/>
                </a:solidFill>
              </a:rPr>
              <a:t>23%</a:t>
            </a:r>
            <a:endParaRPr lang="hu-HU" sz="16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5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7992888" cy="1791072"/>
          </a:xfrm>
        </p:spPr>
        <p:txBody>
          <a:bodyPr>
            <a:noAutofit/>
          </a:bodyPr>
          <a:lstStyle/>
          <a:p>
            <a:pPr algn="ctr"/>
            <a: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KÖSZÖNÖM A MEGTISZTELŐ </a:t>
            </a:r>
            <a:b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FIGYELMET!</a:t>
            </a:r>
            <a:endParaRPr lang="hu-HU" sz="4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6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súp">
  <a:themeElements>
    <a:clrScheme name="Kemény köté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Zsúp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101</Words>
  <Application>Microsoft Office PowerPoint</Application>
  <PresentationFormat>Diavetítés a képernyőre (4:3 oldalarány)</PresentationFormat>
  <Paragraphs>30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Zsúp</vt:lpstr>
      <vt:lpstr>OKTATÓ KÖZPONTOK BESZÁMOLÓI  A  2016-OS ÉVRŐL</vt:lpstr>
      <vt:lpstr>PowerPoint bemutató</vt:lpstr>
      <vt:lpstr>PowerPoint bemutató</vt:lpstr>
      <vt:lpstr>PowerPoint bemutató</vt:lpstr>
      <vt:lpstr>PowerPoint bemutató</vt:lpstr>
      <vt:lpstr>PowerPoint bemutató</vt:lpstr>
      <vt:lpstr>KÖSZÖNÖM A MEGTISZTELŐ 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OKTATÓ KÖZPONTOK BESZÁMOLÓI A  2016-OS ÉVRŐL</dc:title>
  <dc:creator>Scheitler Adrienn</dc:creator>
  <cp:lastModifiedBy>Scheitler Adrienn</cp:lastModifiedBy>
  <cp:revision>20</cp:revision>
  <dcterms:created xsi:type="dcterms:W3CDTF">2017-03-22T10:12:47Z</dcterms:created>
  <dcterms:modified xsi:type="dcterms:W3CDTF">2017-03-30T11:25:21Z</dcterms:modified>
</cp:coreProperties>
</file>