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64" r:id="rId3"/>
    <p:sldId id="265" r:id="rId4"/>
    <p:sldId id="259" r:id="rId5"/>
    <p:sldId id="266" r:id="rId6"/>
    <p:sldId id="269" r:id="rId7"/>
    <p:sldId id="267" r:id="rId8"/>
    <p:sldId id="268" r:id="rId9"/>
    <p:sldId id="270" r:id="rId10"/>
    <p:sldId id="271" r:id="rId11"/>
    <p:sldId id="262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8\2017_OK_besz&#225;mol&#243;\KOKOSZ%20besz&#225;molokhoz%20grafikonok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6adc\mefa\m&#243;kussuli\KOKOSZ\2018\2017_OK_besz&#225;mol&#243;\KOKOSZ%20besz&#225;molokhoz%20grafikonok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6adc\mefa\m&#243;kussuli\KOKOSZ\2018\2017_OK_besz&#225;mol&#243;\KOKOSZ%20besz&#225;molokhoz%20grafikonok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16adc\mefa\m&#243;kussuli\KOKOSZ\2018\2017_OK_besz&#225;mol&#243;\KOKOSZ%20besz&#225;molokhoz%20grafikono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/>
              <a:t>Oktató központok beküldött beszámolói </a:t>
            </a:r>
          </a:p>
          <a:p>
            <a:pPr>
              <a:defRPr/>
            </a:pPr>
            <a:r>
              <a:rPr lang="hu-HU"/>
              <a:t>a 2017-es évről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0072127402510832"/>
                  <c:y val="-0.12854696198414367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hu-H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0235072260489575"/>
                  <c:y val="8.424967506957058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28%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Munka1!$A$4:$A$5</c:f>
              <c:strCache>
                <c:ptCount val="2"/>
                <c:pt idx="0">
                  <c:v>Beszámolót beküldött oktató központok száma: 43</c:v>
                </c:pt>
                <c:pt idx="1">
                  <c:v>Beszámolót be nem küldött oktató központok száma: 17</c:v>
                </c:pt>
              </c:strCache>
            </c:strRef>
          </c:cat>
          <c:val>
            <c:numRef>
              <c:f>Munka1!$B$4:$B$5</c:f>
              <c:numCache>
                <c:formatCode>General</c:formatCode>
                <c:ptCount val="2"/>
                <c:pt idx="0">
                  <c:v>43</c:v>
                </c:pt>
                <c:pt idx="1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3.2064377106247453E-2"/>
          <c:y val="0.13281706985703062"/>
          <c:w val="0.92806338460028948"/>
          <c:h val="0.12979682311068516"/>
        </c:manualLayout>
      </c:layout>
      <c:overlay val="0"/>
      <c:txPr>
        <a:bodyPr/>
        <a:lstStyle/>
        <a:p>
          <a:pPr>
            <a:defRPr b="1"/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Beszámolót beküldött oktató központok száma </a:t>
            </a:r>
            <a:endParaRPr lang="hu-HU"/>
          </a:p>
          <a:p>
            <a:pPr>
              <a:defRPr/>
            </a:pPr>
            <a:r>
              <a:rPr lang="en-US"/>
              <a:t>2013 - 2017 között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Munka1!$A$18</c:f>
              <c:strCache>
                <c:ptCount val="1"/>
                <c:pt idx="0">
                  <c:v>Beszámolót beküldött oktató központok száma 2013 - 2017 között</c:v>
                </c:pt>
              </c:strCache>
            </c:strRef>
          </c:tx>
          <c:invertIfNegative val="0"/>
          <c:cat>
            <c:strRef>
              <c:f>Munka1!$B$17:$F$17</c:f>
              <c:strCache>
                <c:ptCount val="5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</c:strCache>
            </c:strRef>
          </c:cat>
          <c:val>
            <c:numRef>
              <c:f>Munka1!$B$18:$F$18</c:f>
              <c:numCache>
                <c:formatCode>#,##0\ _F_t</c:formatCode>
                <c:ptCount val="5"/>
                <c:pt idx="0">
                  <c:v>34</c:v>
                </c:pt>
                <c:pt idx="1">
                  <c:v>40</c:v>
                </c:pt>
                <c:pt idx="2">
                  <c:v>39</c:v>
                </c:pt>
                <c:pt idx="3">
                  <c:v>47</c:v>
                </c:pt>
                <c:pt idx="4" formatCode="General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4688640"/>
        <c:axId val="94984960"/>
        <c:axId val="0"/>
      </c:bar3DChart>
      <c:catAx>
        <c:axId val="104688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hu-HU"/>
          </a:p>
        </c:txPr>
        <c:crossAx val="94984960"/>
        <c:crosses val="autoZero"/>
        <c:auto val="1"/>
        <c:lblAlgn val="ctr"/>
        <c:lblOffset val="100"/>
        <c:noMultiLvlLbl val="0"/>
      </c:catAx>
      <c:valAx>
        <c:axId val="94984960"/>
        <c:scaling>
          <c:orientation val="minMax"/>
        </c:scaling>
        <c:delete val="0"/>
        <c:axPos val="l"/>
        <c:numFmt formatCode="#,##0\ _F_t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hu-HU"/>
          </a:p>
        </c:txPr>
        <c:crossAx val="104688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 dirty="0"/>
              <a:t>Az Oktató Központok szolgáltatásait igénybevevők száma </a:t>
            </a:r>
            <a:r>
              <a:rPr lang="hu-HU" dirty="0" smtClean="0"/>
              <a:t>2017-ben</a:t>
            </a:r>
            <a:r>
              <a:rPr lang="hu-HU" dirty="0"/>
              <a:t>: 110. 521 fő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553961907980241"/>
          <c:y val="0.18790591895018199"/>
          <c:w val="0.69405978454389383"/>
          <c:h val="0.79964448394622833"/>
        </c:manualLayout>
      </c:layout>
      <c:pie3DChart>
        <c:varyColors val="1"/>
        <c:ser>
          <c:idx val="0"/>
          <c:order val="0"/>
          <c:explosion val="25"/>
          <c:cat>
            <c:strRef>
              <c:f>Munka1!$A$31:$A$35</c:f>
              <c:strCache>
                <c:ptCount val="5"/>
                <c:pt idx="0">
                  <c:v>óvoda</c:v>
                </c:pt>
                <c:pt idx="1">
                  <c:v>általános iskola</c:v>
                </c:pt>
                <c:pt idx="2">
                  <c:v>középiskola</c:v>
                </c:pt>
                <c:pt idx="3">
                  <c:v>felnőttek</c:v>
                </c:pt>
                <c:pt idx="4">
                  <c:v>Nincs megadva a korcsoportos bontása</c:v>
                </c:pt>
              </c:strCache>
            </c:strRef>
          </c:cat>
          <c:val>
            <c:numRef>
              <c:f>Munka1!$B$31:$B$35</c:f>
              <c:numCache>
                <c:formatCode>0</c:formatCode>
                <c:ptCount val="5"/>
                <c:pt idx="0">
                  <c:v>18376</c:v>
                </c:pt>
                <c:pt idx="1">
                  <c:v>43848</c:v>
                </c:pt>
                <c:pt idx="2">
                  <c:v>11545</c:v>
                </c:pt>
                <c:pt idx="3">
                  <c:v>18535</c:v>
                </c:pt>
                <c:pt idx="4" formatCode="General">
                  <c:v>18217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Munka1!$A$31:$A$35</c:f>
              <c:strCache>
                <c:ptCount val="5"/>
                <c:pt idx="0">
                  <c:v>óvoda</c:v>
                </c:pt>
                <c:pt idx="1">
                  <c:v>általános iskola</c:v>
                </c:pt>
                <c:pt idx="2">
                  <c:v>középiskola</c:v>
                </c:pt>
                <c:pt idx="3">
                  <c:v>felnőttek</c:v>
                </c:pt>
                <c:pt idx="4">
                  <c:v>Nincs megadva a korcsoportos bontása</c:v>
                </c:pt>
              </c:strCache>
            </c:strRef>
          </c:cat>
          <c:val>
            <c:numRef>
              <c:f>Munka1!$C$31:$C$35</c:f>
              <c:numCache>
                <c:formatCode>0%</c:formatCode>
                <c:ptCount val="5"/>
                <c:pt idx="0" formatCode="0.00%">
                  <c:v>0.16500000000000001</c:v>
                </c:pt>
                <c:pt idx="1">
                  <c:v>0.4</c:v>
                </c:pt>
                <c:pt idx="2">
                  <c:v>0.16</c:v>
                </c:pt>
                <c:pt idx="3" formatCode="0.00%">
                  <c:v>0.105</c:v>
                </c:pt>
                <c:pt idx="4" formatCode="0.00%">
                  <c:v>0.16500000000000001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/>
              <a:t>A KOKOSZ Oktató Központok szolgáltatásait igénybevevők száma 2013-2017 között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009396129474891"/>
          <c:y val="0.20577298640177866"/>
          <c:w val="0.61741239277507176"/>
          <c:h val="0.727578629148300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Munka1!$A$49</c:f>
              <c:strCache>
                <c:ptCount val="1"/>
                <c:pt idx="0">
                  <c:v>óvoda</c:v>
                </c:pt>
              </c:strCache>
            </c:strRef>
          </c:tx>
          <c:invertIfNegative val="0"/>
          <c:cat>
            <c:strRef>
              <c:f>Munka1!$B$48:$F$48</c:f>
              <c:strCache>
                <c:ptCount val="5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</c:strCache>
            </c:strRef>
          </c:cat>
          <c:val>
            <c:numRef>
              <c:f>Munka1!$B$49:$F$49</c:f>
              <c:numCache>
                <c:formatCode>#,##0</c:formatCode>
                <c:ptCount val="5"/>
                <c:pt idx="0">
                  <c:v>12891</c:v>
                </c:pt>
                <c:pt idx="1">
                  <c:v>12341</c:v>
                </c:pt>
                <c:pt idx="2">
                  <c:v>15662</c:v>
                </c:pt>
                <c:pt idx="3">
                  <c:v>20641</c:v>
                </c:pt>
                <c:pt idx="4" formatCode="0">
                  <c:v>18376</c:v>
                </c:pt>
              </c:numCache>
            </c:numRef>
          </c:val>
        </c:ser>
        <c:ser>
          <c:idx val="1"/>
          <c:order val="1"/>
          <c:tx>
            <c:strRef>
              <c:f>Munka1!$A$50</c:f>
              <c:strCache>
                <c:ptCount val="1"/>
                <c:pt idx="0">
                  <c:v>általános iskola</c:v>
                </c:pt>
              </c:strCache>
            </c:strRef>
          </c:tx>
          <c:invertIfNegative val="0"/>
          <c:cat>
            <c:strRef>
              <c:f>Munka1!$B$48:$F$48</c:f>
              <c:strCache>
                <c:ptCount val="5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</c:strCache>
            </c:strRef>
          </c:cat>
          <c:val>
            <c:numRef>
              <c:f>Munka1!$B$50:$F$50</c:f>
              <c:numCache>
                <c:formatCode>#,##0</c:formatCode>
                <c:ptCount val="5"/>
                <c:pt idx="0">
                  <c:v>19632</c:v>
                </c:pt>
                <c:pt idx="1">
                  <c:v>21510</c:v>
                </c:pt>
                <c:pt idx="2">
                  <c:v>47548</c:v>
                </c:pt>
                <c:pt idx="3">
                  <c:v>52397</c:v>
                </c:pt>
                <c:pt idx="4" formatCode="0">
                  <c:v>43848</c:v>
                </c:pt>
              </c:numCache>
            </c:numRef>
          </c:val>
        </c:ser>
        <c:ser>
          <c:idx val="2"/>
          <c:order val="2"/>
          <c:tx>
            <c:strRef>
              <c:f>Munka1!$A$51</c:f>
              <c:strCache>
                <c:ptCount val="1"/>
                <c:pt idx="0">
                  <c:v>középiskola</c:v>
                </c:pt>
              </c:strCache>
            </c:strRef>
          </c:tx>
          <c:invertIfNegative val="0"/>
          <c:cat>
            <c:strRef>
              <c:f>Munka1!$B$48:$F$48</c:f>
              <c:strCache>
                <c:ptCount val="5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</c:strCache>
            </c:strRef>
          </c:cat>
          <c:val>
            <c:numRef>
              <c:f>Munka1!$B$51:$F$51</c:f>
              <c:numCache>
                <c:formatCode>#,##0</c:formatCode>
                <c:ptCount val="5"/>
                <c:pt idx="0">
                  <c:v>7102</c:v>
                </c:pt>
                <c:pt idx="1">
                  <c:v>2784</c:v>
                </c:pt>
                <c:pt idx="2">
                  <c:v>5483</c:v>
                </c:pt>
                <c:pt idx="3">
                  <c:v>12357</c:v>
                </c:pt>
                <c:pt idx="4" formatCode="0">
                  <c:v>11545</c:v>
                </c:pt>
              </c:numCache>
            </c:numRef>
          </c:val>
        </c:ser>
        <c:ser>
          <c:idx val="3"/>
          <c:order val="3"/>
          <c:tx>
            <c:strRef>
              <c:f>Munka1!$A$52</c:f>
              <c:strCache>
                <c:ptCount val="1"/>
                <c:pt idx="0">
                  <c:v>felnőttek</c:v>
                </c:pt>
              </c:strCache>
            </c:strRef>
          </c:tx>
          <c:invertIfNegative val="0"/>
          <c:cat>
            <c:strRef>
              <c:f>Munka1!$B$48:$F$48</c:f>
              <c:strCache>
                <c:ptCount val="5"/>
                <c:pt idx="0">
                  <c:v>2013.</c:v>
                </c:pt>
                <c:pt idx="1">
                  <c:v>2014.</c:v>
                </c:pt>
                <c:pt idx="2">
                  <c:v>2015.</c:v>
                </c:pt>
                <c:pt idx="3">
                  <c:v>2016.</c:v>
                </c:pt>
                <c:pt idx="4">
                  <c:v>2017.</c:v>
                </c:pt>
              </c:strCache>
            </c:strRef>
          </c:cat>
          <c:val>
            <c:numRef>
              <c:f>Munka1!$B$52:$F$52</c:f>
              <c:numCache>
                <c:formatCode>#,##0</c:formatCode>
                <c:ptCount val="5"/>
                <c:pt idx="0">
                  <c:v>10388</c:v>
                </c:pt>
                <c:pt idx="1">
                  <c:v>10759</c:v>
                </c:pt>
                <c:pt idx="2">
                  <c:v>21965</c:v>
                </c:pt>
                <c:pt idx="3">
                  <c:v>40638</c:v>
                </c:pt>
                <c:pt idx="4" formatCode="0">
                  <c:v>18535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673024"/>
        <c:axId val="104589568"/>
      </c:barChart>
      <c:catAx>
        <c:axId val="108673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hu-HU"/>
          </a:p>
        </c:txPr>
        <c:crossAx val="104589568"/>
        <c:crosses val="autoZero"/>
        <c:auto val="1"/>
        <c:lblAlgn val="ctr"/>
        <c:lblOffset val="100"/>
        <c:noMultiLvlLbl val="0"/>
      </c:catAx>
      <c:valAx>
        <c:axId val="1045895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hu-HU"/>
          </a:p>
        </c:txPr>
        <c:crossAx val="10867302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8877310415801749"/>
          <c:y val="0.38540864937363051"/>
          <c:w val="0.2019443015103585"/>
          <c:h val="0.421000076296743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0.16949</cdr:x>
      <cdr:y>0.51765</cdr:y>
    </cdr:from>
    <cdr:to>
      <cdr:x>0.27711</cdr:x>
      <cdr:y>0.66704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1440160" y="316835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hu-HU" sz="1100" dirty="0"/>
        </a:p>
      </cdr:txBody>
    </cdr:sp>
  </cdr:relSizeAnchor>
  <cdr:relSizeAnchor xmlns:cdr="http://schemas.openxmlformats.org/drawingml/2006/chartDrawing">
    <cdr:from>
      <cdr:x>0.15254</cdr:x>
      <cdr:y>0.49412</cdr:y>
    </cdr:from>
    <cdr:to>
      <cdr:x>0.22034</cdr:x>
      <cdr:y>0.6</cdr:y>
    </cdr:to>
    <cdr:sp macro="" textlink="">
      <cdr:nvSpPr>
        <cdr:cNvPr id="3" name="Szövegdoboz 2"/>
        <cdr:cNvSpPr txBox="1"/>
      </cdr:nvSpPr>
      <cdr:spPr>
        <a:xfrm xmlns:a="http://schemas.openxmlformats.org/drawingml/2006/main">
          <a:off x="1296144" y="3024336"/>
          <a:ext cx="576064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u-HU" sz="3200" b="1" dirty="0" smtClean="0">
              <a:solidFill>
                <a:schemeClr val="tx1"/>
              </a:solidFill>
            </a:rPr>
            <a:t>34</a:t>
          </a:r>
          <a:endParaRPr lang="hu-HU" sz="32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0.1674</cdr:x>
      <cdr:y>0.51017</cdr:y>
    </cdr:from>
    <cdr:to>
      <cdr:x>0.27002</cdr:x>
      <cdr:y>0.61705</cdr:y>
    </cdr:to>
    <cdr:sp macro="" textlink="">
      <cdr:nvSpPr>
        <cdr:cNvPr id="2" name="Ellipszis feliratnak 1"/>
        <cdr:cNvSpPr/>
      </cdr:nvSpPr>
      <cdr:spPr>
        <a:xfrm xmlns:a="http://schemas.openxmlformats.org/drawingml/2006/main">
          <a:off x="1374157" y="3049126"/>
          <a:ext cx="842392" cy="638780"/>
        </a:xfrm>
        <a:prstGeom xmlns:a="http://schemas.openxmlformats.org/drawingml/2006/main" prst="wedgeEllipseCallout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hu-HU" sz="1200" b="1" dirty="0" smtClean="0">
              <a:solidFill>
                <a:schemeClr val="bg1"/>
              </a:solidFill>
            </a:rPr>
            <a:t>34 OK</a:t>
          </a:r>
          <a:endParaRPr lang="hu-HU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0.54348</cdr:x>
      <cdr:y>0.1155</cdr:y>
    </cdr:from>
    <cdr:to>
      <cdr:x>0.6461</cdr:x>
      <cdr:y>0.22238</cdr:y>
    </cdr:to>
    <cdr:sp macro="" textlink="">
      <cdr:nvSpPr>
        <cdr:cNvPr id="3" name="Ellipszis feliratnak 2"/>
        <cdr:cNvSpPr/>
      </cdr:nvSpPr>
      <cdr:spPr>
        <a:xfrm xmlns:a="http://schemas.openxmlformats.org/drawingml/2006/main">
          <a:off x="4461366" y="690305"/>
          <a:ext cx="842392" cy="638780"/>
        </a:xfrm>
        <a:prstGeom xmlns:a="http://schemas.openxmlformats.org/drawingml/2006/main" prst="wedgeEllipseCallout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u-HU" sz="1200" b="1" dirty="0" smtClean="0">
              <a:solidFill>
                <a:schemeClr val="bg1"/>
              </a:solidFill>
            </a:rPr>
            <a:t>47 OK</a:t>
          </a:r>
          <a:endParaRPr lang="hu-HU" sz="12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60F2B-ED64-4AA5-BFD5-D5E18E3D34F8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8E0F2-A64E-4356-9AC3-71B5FE5524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5538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8E0F2-A64E-4356-9AC3-71B5FE5524F4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35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EA942B-B256-4440-98F9-A7CD4E7D27C5}" type="datetimeFigureOut">
              <a:rPr lang="hu-HU" smtClean="0"/>
              <a:t>2018.04.05.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CCFBDBA-2D71-4194-99F1-E19422452C99}" type="slidenum">
              <a:rPr lang="hu-HU" smtClean="0"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hu/url?url=http://www.mme.hu/jatssz-tanulj-nyerj&amp;rct=j&amp;frm=1&amp;q=&amp;esrc=s&amp;sa=U&amp;ved=0ahUKEwjPupbI-OnSAhUH0RQKHRoxDBgQwW4IFTAA&amp;sig2=Oiy1OPYViqxzG-m3TV3LNQ&amp;usg=AFQjCNGaJHaj3QXJKHu370648rXBMgjG2Q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07504" y="2348880"/>
            <a:ext cx="4680520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OKTATÓ KÖZPONTOK BESZÁMOLÓI </a:t>
            </a:r>
            <a:b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 </a:t>
            </a:r>
            <a:b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hu-H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2017-ES ÉVRŐL</a:t>
            </a:r>
            <a:endParaRPr lang="hu-H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Képtalálat a következőre: „KOKOSZ logó”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736304" cy="273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8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587418"/>
              </p:ext>
            </p:extLst>
          </p:nvPr>
        </p:nvGraphicFramePr>
        <p:xfrm>
          <a:off x="251520" y="260648"/>
          <a:ext cx="864096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799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570972"/>
              </p:ext>
            </p:extLst>
          </p:nvPr>
        </p:nvGraphicFramePr>
        <p:xfrm>
          <a:off x="323528" y="332656"/>
          <a:ext cx="8496944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zövegdoboz 1"/>
          <p:cNvSpPr txBox="1"/>
          <p:nvPr/>
        </p:nvSpPr>
        <p:spPr>
          <a:xfrm>
            <a:off x="7236296" y="3429000"/>
            <a:ext cx="576064" cy="64807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/>
              <a:t>43</a:t>
            </a:r>
            <a:endParaRPr lang="hu-HU" sz="3200" b="1" dirty="0">
              <a:solidFill>
                <a:schemeClr val="tx1"/>
              </a:solidFill>
            </a:endParaRPr>
          </a:p>
        </p:txBody>
      </p:sp>
      <p:sp>
        <p:nvSpPr>
          <p:cNvPr id="6" name="Szövegdoboz 1"/>
          <p:cNvSpPr txBox="1"/>
          <p:nvPr/>
        </p:nvSpPr>
        <p:spPr>
          <a:xfrm>
            <a:off x="5868144" y="3404382"/>
            <a:ext cx="576064" cy="64807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/>
              <a:t>47</a:t>
            </a:r>
            <a:endParaRPr lang="hu-HU" sz="3200" b="1" dirty="0">
              <a:solidFill>
                <a:schemeClr val="tx1"/>
              </a:solidFill>
            </a:endParaRPr>
          </a:p>
        </p:txBody>
      </p:sp>
      <p:sp>
        <p:nvSpPr>
          <p:cNvPr id="7" name="Szövegdoboz 1"/>
          <p:cNvSpPr txBox="1"/>
          <p:nvPr/>
        </p:nvSpPr>
        <p:spPr>
          <a:xfrm>
            <a:off x="3059832" y="3421309"/>
            <a:ext cx="576064" cy="64807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/>
              <a:t>40</a:t>
            </a:r>
            <a:endParaRPr lang="hu-HU" sz="3200" b="1" dirty="0">
              <a:solidFill>
                <a:schemeClr val="tx1"/>
              </a:solidFill>
            </a:endParaRPr>
          </a:p>
        </p:txBody>
      </p:sp>
      <p:sp>
        <p:nvSpPr>
          <p:cNvPr id="8" name="Szövegdoboz 1"/>
          <p:cNvSpPr txBox="1"/>
          <p:nvPr/>
        </p:nvSpPr>
        <p:spPr>
          <a:xfrm>
            <a:off x="4427984" y="3404382"/>
            <a:ext cx="576064" cy="64807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/>
              <a:t>39</a:t>
            </a:r>
            <a:endParaRPr lang="hu-H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34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2272368"/>
              </p:ext>
            </p:extLst>
          </p:nvPr>
        </p:nvGraphicFramePr>
        <p:xfrm>
          <a:off x="539552" y="404664"/>
          <a:ext cx="8208911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5832139" y="1772816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Óvoda 17%</a:t>
            </a:r>
            <a:endParaRPr lang="hu-HU" sz="2000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6208463" y="5031362"/>
            <a:ext cx="2304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Általános iskola 40%</a:t>
            </a:r>
            <a:endParaRPr lang="hu-HU" sz="2000" b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1225639" y="5013176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Középiskola 10,5%</a:t>
            </a:r>
            <a:endParaRPr lang="hu-HU" sz="2000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647564" y="3140968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Felnőttek 16,5%</a:t>
            </a:r>
            <a:endParaRPr lang="hu-HU" sz="2000" b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1547664" y="1344824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Nincs megadva a korcsoportos bontás </a:t>
            </a:r>
          </a:p>
          <a:p>
            <a:pPr algn="ctr"/>
            <a:r>
              <a:rPr lang="hu-HU" sz="2000" b="1" dirty="0" smtClean="0"/>
              <a:t>16,5%</a:t>
            </a: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24538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346957"/>
              </p:ext>
            </p:extLst>
          </p:nvPr>
        </p:nvGraphicFramePr>
        <p:xfrm>
          <a:off x="395536" y="404664"/>
          <a:ext cx="8208912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1504434" y="410685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50 013 fő</a:t>
            </a:r>
            <a:endParaRPr lang="hu-HU" b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2612085" y="414386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47 394 fő</a:t>
            </a:r>
            <a:endParaRPr lang="hu-HU" b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3532591" y="28529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90 658 fő</a:t>
            </a:r>
            <a:endParaRPr lang="hu-HU" b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4549405" y="173374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126 033 fő</a:t>
            </a:r>
            <a:endParaRPr lang="hu-HU" b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5508104" y="281917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110 521 fő</a:t>
            </a:r>
            <a:endParaRPr lang="hu-HU" b="1" dirty="0"/>
          </a:p>
        </p:txBody>
      </p:sp>
      <p:sp>
        <p:nvSpPr>
          <p:cNvPr id="12" name="Ellipszis feliratnak 11"/>
          <p:cNvSpPr/>
          <p:nvPr/>
        </p:nvSpPr>
        <p:spPr>
          <a:xfrm>
            <a:off x="2921821" y="3453790"/>
            <a:ext cx="842392" cy="63878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200" b="1" dirty="0" smtClean="0">
                <a:solidFill>
                  <a:schemeClr val="bg1"/>
                </a:solidFill>
              </a:rPr>
              <a:t>40 OK</a:t>
            </a:r>
            <a:endParaRPr lang="hu-HU" sz="1200" b="1" dirty="0">
              <a:solidFill>
                <a:schemeClr val="bg1"/>
              </a:solidFill>
            </a:endParaRPr>
          </a:p>
        </p:txBody>
      </p:sp>
      <p:sp>
        <p:nvSpPr>
          <p:cNvPr id="13" name="Ellipszis feliratnak 12"/>
          <p:cNvSpPr/>
          <p:nvPr/>
        </p:nvSpPr>
        <p:spPr>
          <a:xfrm>
            <a:off x="3842327" y="2112705"/>
            <a:ext cx="842392" cy="63878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200" b="1" dirty="0" smtClean="0">
                <a:solidFill>
                  <a:schemeClr val="bg1"/>
                </a:solidFill>
              </a:rPr>
              <a:t>39 OK</a:t>
            </a:r>
            <a:endParaRPr lang="hu-HU" sz="1200" b="1" dirty="0">
              <a:solidFill>
                <a:schemeClr val="bg1"/>
              </a:solidFill>
            </a:endParaRPr>
          </a:p>
        </p:txBody>
      </p:sp>
      <p:sp>
        <p:nvSpPr>
          <p:cNvPr id="14" name="Ellipszis feliratnak 13"/>
          <p:cNvSpPr/>
          <p:nvPr/>
        </p:nvSpPr>
        <p:spPr>
          <a:xfrm>
            <a:off x="5934961" y="2154889"/>
            <a:ext cx="842392" cy="63878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200" b="1" dirty="0" smtClean="0">
                <a:solidFill>
                  <a:schemeClr val="bg1"/>
                </a:solidFill>
              </a:rPr>
              <a:t>43 OK</a:t>
            </a:r>
            <a:endParaRPr lang="hu-H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6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2204864"/>
            <a:ext cx="7272808" cy="1143000"/>
          </a:xfrm>
        </p:spPr>
        <p:txBody>
          <a:bodyPr>
            <a:noAutofit/>
          </a:bodyPr>
          <a:lstStyle/>
          <a:p>
            <a:pPr algn="ctr"/>
            <a:r>
              <a:rPr lang="hu-HU" sz="8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„CSEMEGÉK”</a:t>
            </a:r>
            <a:endParaRPr lang="hu-HU" sz="8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81090"/>
              </p:ext>
            </p:extLst>
          </p:nvPr>
        </p:nvGraphicFramePr>
        <p:xfrm>
          <a:off x="683568" y="764704"/>
          <a:ext cx="7704856" cy="51845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7628"/>
                <a:gridCol w="1502521"/>
                <a:gridCol w="1328015"/>
                <a:gridCol w="1238545"/>
                <a:gridCol w="1217101"/>
                <a:gridCol w="1081046"/>
              </a:tblGrid>
              <a:tr h="13799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igénybevevők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jeles napokhoz kapcsolódó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erdei iskolához</a:t>
                      </a:r>
                      <a:endParaRPr lang="hu-HU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/óvodához kapcsolódó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szakköri - terepi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egyéb programokon (évfordulók, megemlékezések stb.)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igénybevevők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81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1485900" algn="l"/>
                        </a:tabLst>
                      </a:pPr>
                      <a:r>
                        <a:rPr lang="hu-HU" sz="1200">
                          <a:effectLst/>
                        </a:rPr>
                        <a:t>óvodáskorú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75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70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30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20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err="1">
                          <a:effectLst/>
                        </a:rPr>
                        <a:t>max</a:t>
                      </a:r>
                      <a:r>
                        <a:rPr lang="hu-HU" sz="1200" dirty="0">
                          <a:effectLst/>
                        </a:rPr>
                        <a:t> 75 fő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10521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1485900" algn="l"/>
                        </a:tabLst>
                      </a:pPr>
                      <a:r>
                        <a:rPr lang="hu-HU" sz="1200">
                          <a:effectLst/>
                        </a:rPr>
                        <a:t>általános iskolás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81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középiskolás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521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egyéb, felnőtt korú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25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25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40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összesen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100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70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30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20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err="1">
                          <a:effectLst/>
                        </a:rPr>
                        <a:t>max</a:t>
                      </a:r>
                      <a:r>
                        <a:rPr lang="hu-HU" sz="1200" dirty="0">
                          <a:effectLst/>
                        </a:rPr>
                        <a:t> 100 fő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34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666491"/>
              </p:ext>
            </p:extLst>
          </p:nvPr>
        </p:nvGraphicFramePr>
        <p:xfrm>
          <a:off x="611560" y="476672"/>
          <a:ext cx="7848872" cy="43924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6682"/>
                <a:gridCol w="1441722"/>
                <a:gridCol w="1303877"/>
                <a:gridCol w="1233071"/>
                <a:gridCol w="1394267"/>
                <a:gridCol w="1159253"/>
              </a:tblGrid>
              <a:tr h="1418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igénybevevők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jeles napokhoz kapcsolódó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erdei iskolához</a:t>
                      </a:r>
                      <a:endParaRPr lang="hu-HU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/óvodához kapcsolódó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szakköri - terepi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egyéb programokon (évfordulók, megemlékezések stb.)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igénybevevők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93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1485900" algn="l"/>
                        </a:tabLst>
                      </a:pPr>
                      <a:r>
                        <a:rPr lang="hu-HU" sz="1000">
                          <a:effectLst/>
                        </a:rPr>
                        <a:t>óvodáskorú</a:t>
                      </a:r>
                      <a:endParaRPr lang="hu-HU" sz="12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1649 fő</a:t>
                      </a:r>
                      <a:r>
                        <a:rPr lang="hu-HU" sz="1100" dirty="0">
                          <a:effectLst/>
                        </a:rPr>
                        <a:t>*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20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381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567 fő + 200 fő + 159 fő + 565 fő + 14 fő + 6 fő + 5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------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93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1485900" algn="l"/>
                        </a:tabLst>
                      </a:pPr>
                      <a:r>
                        <a:rPr lang="hu-HU" sz="1000">
                          <a:effectLst/>
                        </a:rPr>
                        <a:t>általános iskolás</a:t>
                      </a:r>
                      <a:endParaRPr lang="hu-HU" sz="12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378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908 fő</a:t>
                      </a:r>
                      <a:r>
                        <a:rPr lang="hu-HU" sz="1100">
                          <a:effectLst/>
                        </a:rPr>
                        <a:t>****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5893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középiskolás</a:t>
                      </a:r>
                      <a:endParaRPr lang="hu-HU" sz="12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43 fő</a:t>
                      </a:r>
                      <a:r>
                        <a:rPr lang="hu-HU" sz="1100">
                          <a:effectLst/>
                        </a:rPr>
                        <a:t>**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-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9011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egyéb, felnőtt korú</a:t>
                      </a:r>
                      <a:endParaRPr lang="hu-HU" sz="12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9 fő</a:t>
                      </a:r>
                      <a:r>
                        <a:rPr lang="hu-HU" sz="1100">
                          <a:effectLst/>
                        </a:rPr>
                        <a:t>***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-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052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összesen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1649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450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1289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1516 fő</a:t>
                      </a:r>
                      <a:r>
                        <a:rPr lang="hu-HU" sz="1100">
                          <a:effectLst/>
                        </a:rPr>
                        <a:t>*****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----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25376" y="5013176"/>
            <a:ext cx="597564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  <a:tab pos="1485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485900" algn="l"/>
              </a:tabLst>
            </a:pPr>
            <a:r>
              <a:rPr kumimoji="0" lang="hu-HU" altLang="hu-H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Megjegyzés:</a:t>
            </a:r>
            <a:r>
              <a:rPr kumimoji="0" lang="hu-HU" alt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Csak az oszlopok adhatók össze!</a:t>
            </a:r>
            <a:endParaRPr kumimoji="0" lang="hu-HU" altLang="hu-H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485900" algn="l"/>
              </a:tabLst>
            </a:pPr>
            <a:r>
              <a:rPr kumimoji="0" lang="hu-HU" alt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 nincs külön bontásban</a:t>
            </a:r>
            <a:endParaRPr kumimoji="0" lang="hu-HU" altLang="hu-H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485900" algn="l"/>
              </a:tabLst>
            </a:pPr>
            <a:r>
              <a:rPr kumimoji="0" lang="hu-HU" alt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**- a IV/D első bekezdésből kiemelve 2 osztály </a:t>
            </a:r>
            <a:endParaRPr kumimoji="0" lang="hu-HU" altLang="hu-H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485900" algn="l"/>
              </a:tabLst>
            </a:pPr>
            <a:r>
              <a:rPr kumimoji="0" lang="hu-HU" alt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*** a IV/D harmadik bekezdése</a:t>
            </a:r>
            <a:endParaRPr kumimoji="0" lang="hu-HU" altLang="hu-H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485900" algn="l"/>
              </a:tabLst>
            </a:pPr>
            <a:r>
              <a:rPr kumimoji="0" lang="hu-HU" alt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****a IV/D - 43 fővel csökkentett létszáma</a:t>
            </a:r>
            <a:endParaRPr kumimoji="0" lang="hu-HU" altLang="hu-H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485900" algn="l"/>
              </a:tabLst>
            </a:pPr>
            <a:r>
              <a:rPr kumimoji="0" lang="hu-HU" altLang="hu-H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***** a IV/D többi bekezdése + IV/E és /F adatai </a:t>
            </a:r>
            <a:endParaRPr kumimoji="0" lang="hu-HU" altLang="hu-H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0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673484"/>
              </p:ext>
            </p:extLst>
          </p:nvPr>
        </p:nvGraphicFramePr>
        <p:xfrm>
          <a:off x="683568" y="692696"/>
          <a:ext cx="7416824" cy="5256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4204"/>
                <a:gridCol w="1362361"/>
                <a:gridCol w="1232104"/>
                <a:gridCol w="1165196"/>
                <a:gridCol w="1317518"/>
                <a:gridCol w="1095441"/>
              </a:tblGrid>
              <a:tr h="1399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 </a:t>
                      </a: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igénybevevők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jeles napokhoz kapcsolódó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erdei iskolához</a:t>
                      </a:r>
                      <a:endParaRPr lang="hu-HU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/óvodához kapcsolódó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szakköri - terepi programokon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egyéb programokon (évfordulók, megemlékezések stb.) résztvevők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igénybevevők száma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9767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1485900" algn="l"/>
                        </a:tabLst>
                      </a:pPr>
                      <a:r>
                        <a:rPr lang="hu-HU" sz="1200">
                          <a:effectLst/>
                        </a:rPr>
                        <a:t>óvodáskorú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638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668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1485900" algn="l"/>
                        </a:tabLst>
                      </a:pPr>
                      <a:r>
                        <a:rPr lang="hu-HU" sz="1200">
                          <a:effectLst/>
                        </a:rPr>
                        <a:t>általános iskolás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1315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9767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középiskolás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86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668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egyéb, felnőtt korú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219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54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nincs külön adat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5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összesen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1817 fő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2172 fő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140 fő</a:t>
                      </a:r>
                      <a:endParaRPr lang="hu-H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2248 fő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6377 fő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5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79612" y="764705"/>
            <a:ext cx="691276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Fél napos erdei óvodai csoportok száma: 20 db </a:t>
            </a:r>
          </a:p>
          <a:p>
            <a:r>
              <a:rPr lang="hu-HU" sz="2400" dirty="0"/>
              <a:t>Fél napos erdei iskolai csoportok száma: 33 db</a:t>
            </a:r>
          </a:p>
          <a:p>
            <a:r>
              <a:rPr lang="hu-HU" sz="2400" dirty="0"/>
              <a:t>Egész napos erdei iskolai csoportok száma: 19 db</a:t>
            </a:r>
          </a:p>
          <a:p>
            <a:r>
              <a:rPr lang="hu-HU" sz="2400" dirty="0"/>
              <a:t>Klasszikus erdei iskolai táborok (tanítási időben): 5 db</a:t>
            </a:r>
          </a:p>
          <a:p>
            <a:r>
              <a:rPr lang="hu-HU" sz="2400" dirty="0"/>
              <a:t>Nyári táborok (tanítási szünetben): 6 turnus</a:t>
            </a:r>
          </a:p>
          <a:p>
            <a:r>
              <a:rPr lang="hu-HU" dirty="0"/>
              <a:t> 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835696" y="3789040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7200" dirty="0"/>
              <a:t>DE HÁNY FŐ</a:t>
            </a:r>
            <a:r>
              <a:rPr lang="hu-HU" sz="7200" dirty="0" smtClean="0"/>
              <a:t>?</a:t>
            </a:r>
            <a:endParaRPr lang="hu-HU" sz="7200" dirty="0"/>
          </a:p>
        </p:txBody>
      </p:sp>
    </p:spTree>
    <p:extLst>
      <p:ext uri="{BB962C8B-B14F-4D97-AF65-F5344CB8AC3E}">
        <p14:creationId xmlns:p14="http://schemas.microsoft.com/office/powerpoint/2010/main" val="89014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7992888" cy="1791072"/>
          </a:xfrm>
        </p:spPr>
        <p:txBody>
          <a:bodyPr>
            <a:noAutofit/>
          </a:bodyPr>
          <a:lstStyle/>
          <a:p>
            <a:pPr algn="ctr"/>
            <a: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KÖSZÖNÖM A MEGTISZTELŐ </a:t>
            </a:r>
            <a:b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hu-HU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FIGYELMET!</a:t>
            </a:r>
            <a:endParaRPr lang="hu-HU" sz="4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6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súp">
  <a:themeElements>
    <a:clrScheme name="Kemény kötés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Zsúp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444</Words>
  <Application>Microsoft Office PowerPoint</Application>
  <PresentationFormat>Diavetítés a képernyőre (4:3 oldalarány)</PresentationFormat>
  <Paragraphs>166</Paragraphs>
  <Slides>11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Zsúp</vt:lpstr>
      <vt:lpstr>OKTATÓ KÖZPONTOK BESZÁMOLÓI  A  2017-ES ÉVRŐL</vt:lpstr>
      <vt:lpstr>PowerPoint bemutató</vt:lpstr>
      <vt:lpstr>PowerPoint bemutató</vt:lpstr>
      <vt:lpstr>PowerPoint bemutató</vt:lpstr>
      <vt:lpstr>PowerPoint bemutató</vt:lpstr>
      <vt:lpstr>„CSEMEGÉK”</vt:lpstr>
      <vt:lpstr>PowerPoint bemutató</vt:lpstr>
      <vt:lpstr>PowerPoint bemutató</vt:lpstr>
      <vt:lpstr>PowerPoint bemutató</vt:lpstr>
      <vt:lpstr>PowerPoint bemutató</vt:lpstr>
      <vt:lpstr>KÖSZÖNÖM A MEGTISZTELŐ 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OKTATÓ KÖZPONTOK BESZÁMOLÓI A  2016-OS ÉVRŐL</dc:title>
  <dc:creator>Scheitler Adrienn</dc:creator>
  <cp:lastModifiedBy>Scheitler Adrienn</cp:lastModifiedBy>
  <cp:revision>32</cp:revision>
  <dcterms:created xsi:type="dcterms:W3CDTF">2017-03-22T10:12:47Z</dcterms:created>
  <dcterms:modified xsi:type="dcterms:W3CDTF">2018-04-05T13:59:05Z</dcterms:modified>
</cp:coreProperties>
</file>