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64" r:id="rId3"/>
    <p:sldId id="267" r:id="rId4"/>
    <p:sldId id="268" r:id="rId5"/>
    <p:sldId id="269" r:id="rId6"/>
    <p:sldId id="262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9\BESZ&#193;MOL&#211;K_2018\KOKOSZ%20besz&#225;molokhoz%20grafikonok_2018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9\BESZ&#193;MOL&#211;K_2018\KOKOSZ%20besz&#225;molokhoz%20grafikonok_2018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9\BESZ&#193;MOL&#211;K_2018\KOKOSZ%20besz&#225;molokhoz%20grafikonok_2018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6adc\mefa\m&#243;kussuli\KOKOSZ\2019\BESZ&#193;MOL&#211;K_2018\KOKOSZ%20besz&#225;molokhoz%20grafikonok_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/>
              <a:t>Oktató központok beküldött beszámolói </a:t>
            </a:r>
          </a:p>
          <a:p>
            <a:pPr>
              <a:defRPr/>
            </a:pPr>
            <a:r>
              <a:rPr lang="hu-HU"/>
              <a:t>a 2018-as évről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0052634280714841"/>
                  <c:y val="-7.5906909814253437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663300"/>
                      </a:solidFill>
                    </a:defRPr>
                  </a:pPr>
                  <a:endParaRPr lang="hu-H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2803382709460853"/>
                  <c:y val="8.083443770797953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663300"/>
                      </a:solidFill>
                    </a:defRPr>
                  </a:pPr>
                  <a:endParaRPr lang="hu-H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663300"/>
                    </a:solidFill>
                  </a:defRPr>
                </a:pPr>
                <a:endParaRPr lang="hu-H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Munka1!$A$4:$A$5</c:f>
              <c:strCache>
                <c:ptCount val="2"/>
                <c:pt idx="0">
                  <c:v>Beszámolót beküldött oktató központok száma: 37</c:v>
                </c:pt>
                <c:pt idx="1">
                  <c:v>Beszámolót be nem küldött oktató központok száma: 19</c:v>
                </c:pt>
              </c:strCache>
            </c:strRef>
          </c:cat>
          <c:val>
            <c:numRef>
              <c:f>Munka1!$B$4:$B$5</c:f>
              <c:numCache>
                <c:formatCode>General</c:formatCode>
                <c:ptCount val="2"/>
                <c:pt idx="0">
                  <c:v>37</c:v>
                </c:pt>
                <c:pt idx="1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.16938048550161094"/>
          <c:y val="0.13218471757106351"/>
          <c:w val="0.66193476022505437"/>
          <c:h val="0.1245855288565821"/>
        </c:manualLayout>
      </c:layout>
      <c:overlay val="0"/>
    </c:legend>
    <c:plotVisOnly val="1"/>
    <c:dispBlanksAs val="gap"/>
    <c:showDLblsOverMax val="0"/>
  </c:chart>
  <c:spPr>
    <a:ln>
      <a:solidFill>
        <a:schemeClr val="accent1">
          <a:lumMod val="75000"/>
        </a:schemeClr>
      </a:solidFill>
    </a:ln>
  </c:spPr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Munka1!$A$18</c:f>
              <c:strCache>
                <c:ptCount val="1"/>
                <c:pt idx="0">
                  <c:v>Beszámolót beküldött oktató központok száma 2013 - 2018 között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Munka1!$B$17:$G$17</c:f>
              <c:strCache>
                <c:ptCount val="6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  <c:pt idx="5">
                  <c:v>2018.</c:v>
                </c:pt>
              </c:strCache>
            </c:strRef>
          </c:cat>
          <c:val>
            <c:numRef>
              <c:f>Munka1!$B$18:$G$18</c:f>
              <c:numCache>
                <c:formatCode>#,##0\ _F_t</c:formatCode>
                <c:ptCount val="6"/>
                <c:pt idx="0">
                  <c:v>34</c:v>
                </c:pt>
                <c:pt idx="1">
                  <c:v>40</c:v>
                </c:pt>
                <c:pt idx="2">
                  <c:v>39</c:v>
                </c:pt>
                <c:pt idx="3">
                  <c:v>47</c:v>
                </c:pt>
                <c:pt idx="4" formatCode="General">
                  <c:v>43</c:v>
                </c:pt>
                <c:pt idx="5" formatCode="General">
                  <c:v>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6794240"/>
        <c:axId val="49428096"/>
      </c:barChart>
      <c:catAx>
        <c:axId val="467942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hu-HU"/>
          </a:p>
        </c:txPr>
        <c:crossAx val="49428096"/>
        <c:crosses val="autoZero"/>
        <c:auto val="1"/>
        <c:lblAlgn val="ctr"/>
        <c:lblOffset val="100"/>
        <c:noMultiLvlLbl val="0"/>
      </c:catAx>
      <c:valAx>
        <c:axId val="49428096"/>
        <c:scaling>
          <c:orientation val="minMax"/>
        </c:scaling>
        <c:delete val="0"/>
        <c:axPos val="l"/>
        <c:numFmt formatCode="#,##0\ _F_t" sourceLinked="1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hu-HU"/>
          </a:p>
        </c:txPr>
        <c:crossAx val="46794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cat>
            <c:strRef>
              <c:f>Munka1!$A$31:$A$35</c:f>
              <c:strCache>
                <c:ptCount val="5"/>
                <c:pt idx="0">
                  <c:v>óvoda</c:v>
                </c:pt>
                <c:pt idx="1">
                  <c:v>általános iskola</c:v>
                </c:pt>
                <c:pt idx="2">
                  <c:v>középiskola</c:v>
                </c:pt>
                <c:pt idx="3">
                  <c:v>felnőttek</c:v>
                </c:pt>
                <c:pt idx="4">
                  <c:v>Nincs megadva a korcsoportos bontása</c:v>
                </c:pt>
              </c:strCache>
            </c:strRef>
          </c:cat>
          <c:val>
            <c:numRef>
              <c:f>Munka1!$B$31:$B$35</c:f>
              <c:numCache>
                <c:formatCode>0</c:formatCode>
                <c:ptCount val="5"/>
                <c:pt idx="0">
                  <c:v>15120</c:v>
                </c:pt>
                <c:pt idx="1">
                  <c:v>32016</c:v>
                </c:pt>
                <c:pt idx="2">
                  <c:v>3911</c:v>
                </c:pt>
                <c:pt idx="3">
                  <c:v>10456</c:v>
                </c:pt>
                <c:pt idx="4" formatCode="General">
                  <c:v>4142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Munka1!$A$31:$A$35</c:f>
              <c:strCache>
                <c:ptCount val="5"/>
                <c:pt idx="0">
                  <c:v>óvoda</c:v>
                </c:pt>
                <c:pt idx="1">
                  <c:v>általános iskola</c:v>
                </c:pt>
                <c:pt idx="2">
                  <c:v>középiskola</c:v>
                </c:pt>
                <c:pt idx="3">
                  <c:v>felnőttek</c:v>
                </c:pt>
                <c:pt idx="4">
                  <c:v>Nincs megadva a korcsoportos bontása</c:v>
                </c:pt>
              </c:strCache>
            </c:strRef>
          </c:cat>
          <c:val>
            <c:numRef>
              <c:f>Munka1!$C$31:$C$35</c:f>
              <c:numCache>
                <c:formatCode>0%</c:formatCode>
                <c:ptCount val="5"/>
                <c:pt idx="0">
                  <c:v>0.23</c:v>
                </c:pt>
                <c:pt idx="1">
                  <c:v>0.49</c:v>
                </c:pt>
                <c:pt idx="2">
                  <c:v>0.06</c:v>
                </c:pt>
                <c:pt idx="3">
                  <c:v>0.16</c:v>
                </c:pt>
                <c:pt idx="4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Munka1!$A$49</c:f>
              <c:strCache>
                <c:ptCount val="1"/>
                <c:pt idx="0">
                  <c:v>óvoda</c:v>
                </c:pt>
              </c:strCache>
            </c:strRef>
          </c:tx>
          <c:invertIfNegative val="0"/>
          <c:cat>
            <c:strRef>
              <c:f>Munka1!$B$48:$G$48</c:f>
              <c:strCache>
                <c:ptCount val="6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  <c:pt idx="5">
                  <c:v>2018.</c:v>
                </c:pt>
              </c:strCache>
            </c:strRef>
          </c:cat>
          <c:val>
            <c:numRef>
              <c:f>Munka1!$B$49:$G$49</c:f>
              <c:numCache>
                <c:formatCode>#,##0</c:formatCode>
                <c:ptCount val="6"/>
                <c:pt idx="0">
                  <c:v>12891</c:v>
                </c:pt>
                <c:pt idx="1">
                  <c:v>12341</c:v>
                </c:pt>
                <c:pt idx="2">
                  <c:v>15662</c:v>
                </c:pt>
                <c:pt idx="3">
                  <c:v>20641</c:v>
                </c:pt>
                <c:pt idx="4" formatCode="0">
                  <c:v>18376</c:v>
                </c:pt>
                <c:pt idx="5" formatCode="0">
                  <c:v>15120</c:v>
                </c:pt>
              </c:numCache>
            </c:numRef>
          </c:val>
        </c:ser>
        <c:ser>
          <c:idx val="1"/>
          <c:order val="1"/>
          <c:tx>
            <c:strRef>
              <c:f>Munka1!$A$50</c:f>
              <c:strCache>
                <c:ptCount val="1"/>
                <c:pt idx="0">
                  <c:v>általános iskola</c:v>
                </c:pt>
              </c:strCache>
            </c:strRef>
          </c:tx>
          <c:invertIfNegative val="0"/>
          <c:cat>
            <c:strRef>
              <c:f>Munka1!$B$48:$G$48</c:f>
              <c:strCache>
                <c:ptCount val="6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  <c:pt idx="5">
                  <c:v>2018.</c:v>
                </c:pt>
              </c:strCache>
            </c:strRef>
          </c:cat>
          <c:val>
            <c:numRef>
              <c:f>Munka1!$B$50:$G$50</c:f>
              <c:numCache>
                <c:formatCode>#,##0</c:formatCode>
                <c:ptCount val="6"/>
                <c:pt idx="0">
                  <c:v>19632</c:v>
                </c:pt>
                <c:pt idx="1">
                  <c:v>21510</c:v>
                </c:pt>
                <c:pt idx="2">
                  <c:v>47548</c:v>
                </c:pt>
                <c:pt idx="3">
                  <c:v>52397</c:v>
                </c:pt>
                <c:pt idx="4" formatCode="0">
                  <c:v>43848</c:v>
                </c:pt>
                <c:pt idx="5" formatCode="0">
                  <c:v>32016</c:v>
                </c:pt>
              </c:numCache>
            </c:numRef>
          </c:val>
        </c:ser>
        <c:ser>
          <c:idx val="2"/>
          <c:order val="2"/>
          <c:tx>
            <c:strRef>
              <c:f>Munka1!$A$51</c:f>
              <c:strCache>
                <c:ptCount val="1"/>
                <c:pt idx="0">
                  <c:v>középiskola</c:v>
                </c:pt>
              </c:strCache>
            </c:strRef>
          </c:tx>
          <c:invertIfNegative val="0"/>
          <c:cat>
            <c:strRef>
              <c:f>Munka1!$B$48:$G$48</c:f>
              <c:strCache>
                <c:ptCount val="6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  <c:pt idx="5">
                  <c:v>2018.</c:v>
                </c:pt>
              </c:strCache>
            </c:strRef>
          </c:cat>
          <c:val>
            <c:numRef>
              <c:f>Munka1!$B$51:$G$51</c:f>
              <c:numCache>
                <c:formatCode>#,##0</c:formatCode>
                <c:ptCount val="6"/>
                <c:pt idx="0">
                  <c:v>7102</c:v>
                </c:pt>
                <c:pt idx="1">
                  <c:v>2784</c:v>
                </c:pt>
                <c:pt idx="2">
                  <c:v>5483</c:v>
                </c:pt>
                <c:pt idx="3">
                  <c:v>12357</c:v>
                </c:pt>
                <c:pt idx="4" formatCode="0">
                  <c:v>11545</c:v>
                </c:pt>
                <c:pt idx="5" formatCode="0">
                  <c:v>3911</c:v>
                </c:pt>
              </c:numCache>
            </c:numRef>
          </c:val>
        </c:ser>
        <c:ser>
          <c:idx val="3"/>
          <c:order val="3"/>
          <c:tx>
            <c:strRef>
              <c:f>Munka1!$A$52</c:f>
              <c:strCache>
                <c:ptCount val="1"/>
                <c:pt idx="0">
                  <c:v>felnőttek</c:v>
                </c:pt>
              </c:strCache>
            </c:strRef>
          </c:tx>
          <c:invertIfNegative val="0"/>
          <c:cat>
            <c:strRef>
              <c:f>Munka1!$B$48:$G$48</c:f>
              <c:strCache>
                <c:ptCount val="6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  <c:pt idx="5">
                  <c:v>2018.</c:v>
                </c:pt>
              </c:strCache>
            </c:strRef>
          </c:cat>
          <c:val>
            <c:numRef>
              <c:f>Munka1!$B$52:$G$52</c:f>
              <c:numCache>
                <c:formatCode>#,##0</c:formatCode>
                <c:ptCount val="6"/>
                <c:pt idx="0">
                  <c:v>10388</c:v>
                </c:pt>
                <c:pt idx="1">
                  <c:v>10759</c:v>
                </c:pt>
                <c:pt idx="2">
                  <c:v>21965</c:v>
                </c:pt>
                <c:pt idx="3">
                  <c:v>40638</c:v>
                </c:pt>
                <c:pt idx="4" formatCode="0">
                  <c:v>18535</c:v>
                </c:pt>
                <c:pt idx="5" formatCode="0">
                  <c:v>10456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8070016"/>
        <c:axId val="49426944"/>
      </c:barChart>
      <c:catAx>
        <c:axId val="98070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hu-HU"/>
          </a:p>
        </c:txPr>
        <c:crossAx val="49426944"/>
        <c:crosses val="autoZero"/>
        <c:auto val="1"/>
        <c:lblAlgn val="ctr"/>
        <c:lblOffset val="100"/>
        <c:noMultiLvlLbl val="0"/>
      </c:catAx>
      <c:valAx>
        <c:axId val="4942694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hu-HU"/>
          </a:p>
        </c:txPr>
        <c:crossAx val="980700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hu-H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0.08929</cdr:x>
      <cdr:y>0.54054</cdr:y>
    </cdr:from>
    <cdr:to>
      <cdr:x>0.23568</cdr:x>
      <cdr:y>0.61227</cdr:y>
    </cdr:to>
    <cdr:sp macro="" textlink="">
      <cdr:nvSpPr>
        <cdr:cNvPr id="2" name="Szövegdoboz 6"/>
        <cdr:cNvSpPr txBox="1"/>
      </cdr:nvSpPr>
      <cdr:spPr>
        <a:xfrm xmlns:a="http://schemas.openxmlformats.org/drawingml/2006/main">
          <a:off x="720080" y="2880320"/>
          <a:ext cx="1180637" cy="38220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hu-H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u-HU" b="1" dirty="0" smtClean="0"/>
            <a:t>50 013 fő</a:t>
          </a:r>
          <a:endParaRPr lang="hu-HU" b="1" dirty="0"/>
        </a:p>
      </cdr:txBody>
    </cdr:sp>
  </cdr:relSizeAnchor>
  <cdr:relSizeAnchor xmlns:cdr="http://schemas.openxmlformats.org/drawingml/2006/chartDrawing">
    <cdr:from>
      <cdr:x>0.22945</cdr:x>
      <cdr:y>0.55405</cdr:y>
    </cdr:from>
    <cdr:to>
      <cdr:x>0.38253</cdr:x>
      <cdr:y>0.62578</cdr:y>
    </cdr:to>
    <cdr:sp macro="" textlink="">
      <cdr:nvSpPr>
        <cdr:cNvPr id="3" name="Szövegdoboz 7"/>
        <cdr:cNvSpPr txBox="1"/>
      </cdr:nvSpPr>
      <cdr:spPr>
        <a:xfrm xmlns:a="http://schemas.openxmlformats.org/drawingml/2006/main">
          <a:off x="1850510" y="2952328"/>
          <a:ext cx="1234545" cy="382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hu-H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u-HU" b="1" dirty="0" smtClean="0"/>
            <a:t>47 394 fő</a:t>
          </a:r>
          <a:endParaRPr lang="hu-HU" b="1" dirty="0"/>
        </a:p>
      </cdr:txBody>
    </cdr:sp>
  </cdr:relSizeAnchor>
  <cdr:relSizeAnchor xmlns:cdr="http://schemas.openxmlformats.org/drawingml/2006/chartDrawing">
    <cdr:from>
      <cdr:x>0.31874</cdr:x>
      <cdr:y>0.28378</cdr:y>
    </cdr:from>
    <cdr:to>
      <cdr:x>0.46159</cdr:x>
      <cdr:y>0.3531</cdr:y>
    </cdr:to>
    <cdr:sp macro="" textlink="">
      <cdr:nvSpPr>
        <cdr:cNvPr id="4" name="Szövegdoboz 8"/>
        <cdr:cNvSpPr txBox="1"/>
      </cdr:nvSpPr>
      <cdr:spPr>
        <a:xfrm xmlns:a="http://schemas.openxmlformats.org/drawingml/2006/main">
          <a:off x="2570584" y="1512168"/>
          <a:ext cx="115212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hu-H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u-HU" b="1" dirty="0" smtClean="0"/>
            <a:t>90 658 fő</a:t>
          </a:r>
          <a:endParaRPr lang="hu-HU" b="1" dirty="0"/>
        </a:p>
      </cdr:txBody>
    </cdr:sp>
  </cdr:relSizeAnchor>
  <cdr:relSizeAnchor xmlns:cdr="http://schemas.openxmlformats.org/drawingml/2006/chartDrawing">
    <cdr:from>
      <cdr:x>0.44724</cdr:x>
      <cdr:y>0.05405</cdr:y>
    </cdr:from>
    <cdr:to>
      <cdr:x>0.60795</cdr:x>
      <cdr:y>0.12337</cdr:y>
    </cdr:to>
    <cdr:sp macro="" textlink="">
      <cdr:nvSpPr>
        <cdr:cNvPr id="5" name="Szövegdoboz 9"/>
        <cdr:cNvSpPr txBox="1"/>
      </cdr:nvSpPr>
      <cdr:spPr>
        <a:xfrm xmlns:a="http://schemas.openxmlformats.org/drawingml/2006/main">
          <a:off x="3606939" y="288032"/>
          <a:ext cx="129614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hu-H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u-HU" b="1" dirty="0" smtClean="0"/>
            <a:t>126 033 fő</a:t>
          </a:r>
          <a:endParaRPr lang="hu-HU" b="1" dirty="0"/>
        </a:p>
      </cdr:txBody>
    </cdr:sp>
  </cdr:relSizeAnchor>
  <cdr:relSizeAnchor xmlns:cdr="http://schemas.openxmlformats.org/drawingml/2006/chartDrawing">
    <cdr:from>
      <cdr:x>0.61607</cdr:x>
      <cdr:y>0</cdr:y>
    </cdr:from>
    <cdr:to>
      <cdr:x>0.72052</cdr:x>
      <cdr:y>0.11988</cdr:y>
    </cdr:to>
    <cdr:sp macro="" textlink="">
      <cdr:nvSpPr>
        <cdr:cNvPr id="6" name="Ellipszis feliratnak 5"/>
        <cdr:cNvSpPr/>
      </cdr:nvSpPr>
      <cdr:spPr>
        <a:xfrm xmlns:a="http://schemas.openxmlformats.org/drawingml/2006/main">
          <a:off x="4968552" y="0"/>
          <a:ext cx="842399" cy="638786"/>
        </a:xfrm>
        <a:prstGeom xmlns:a="http://schemas.openxmlformats.org/drawingml/2006/main" prst="wedgeEllipseCallout">
          <a:avLst>
            <a:gd name="adj1" fmla="val -71269"/>
            <a:gd name="adj2" fmla="val 23459"/>
          </a:avLst>
        </a:prstGeom>
        <a:solidFill xmlns:a="http://schemas.openxmlformats.org/drawingml/2006/main">
          <a:srgbClr val="FFC000"/>
        </a:solidFill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u-HU" sz="1200" b="1" dirty="0" smtClean="0">
              <a:solidFill>
                <a:schemeClr val="bg1"/>
              </a:solidFill>
            </a:rPr>
            <a:t>47 OK</a:t>
          </a:r>
          <a:endParaRPr lang="hu-HU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0.5625</cdr:x>
      <cdr:y>0.27515</cdr:y>
    </cdr:from>
    <cdr:to>
      <cdr:x>0.72321</cdr:x>
      <cdr:y>0.34446</cdr:y>
    </cdr:to>
    <cdr:sp macro="" textlink="">
      <cdr:nvSpPr>
        <cdr:cNvPr id="7" name="Szövegdoboz 10"/>
        <cdr:cNvSpPr txBox="1"/>
      </cdr:nvSpPr>
      <cdr:spPr>
        <a:xfrm xmlns:a="http://schemas.openxmlformats.org/drawingml/2006/main">
          <a:off x="4536504" y="1466143"/>
          <a:ext cx="129614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hu-H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u-HU" b="1" dirty="0" smtClean="0"/>
            <a:t>110 521 fő</a:t>
          </a:r>
          <a:endParaRPr lang="hu-HU" b="1" dirty="0"/>
        </a:p>
      </cdr:txBody>
    </cdr:sp>
  </cdr:relSizeAnchor>
  <cdr:relSizeAnchor xmlns:cdr="http://schemas.openxmlformats.org/drawingml/2006/chartDrawing">
    <cdr:from>
      <cdr:x>0.66964</cdr:x>
      <cdr:y>0.46023</cdr:y>
    </cdr:from>
    <cdr:to>
      <cdr:x>0.8125</cdr:x>
      <cdr:y>0.52954</cdr:y>
    </cdr:to>
    <cdr:sp macro="" textlink="">
      <cdr:nvSpPr>
        <cdr:cNvPr id="9" name="Szövegdoboz 10"/>
        <cdr:cNvSpPr txBox="1"/>
      </cdr:nvSpPr>
      <cdr:spPr>
        <a:xfrm xmlns:a="http://schemas.openxmlformats.org/drawingml/2006/main">
          <a:off x="5400600" y="2452373"/>
          <a:ext cx="115212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u-HU" sz="1800" b="1" dirty="0" smtClean="0">
              <a:solidFill>
                <a:schemeClr val="tx1"/>
              </a:solidFill>
            </a:rPr>
            <a:t>65 645</a:t>
          </a:r>
          <a:r>
            <a:rPr lang="hu-HU" sz="1800" b="1" dirty="0" smtClean="0">
              <a:solidFill>
                <a:schemeClr val="tx1"/>
              </a:solidFill>
            </a:rPr>
            <a:t> </a:t>
          </a:r>
          <a:r>
            <a:rPr lang="hu-HU" sz="1800" b="1" dirty="0" smtClean="0">
              <a:solidFill>
                <a:schemeClr val="tx1"/>
              </a:solidFill>
            </a:rPr>
            <a:t>fő</a:t>
          </a:r>
          <a:endParaRPr lang="hu-H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0.71429</cdr:x>
      <cdr:y>0.32432</cdr:y>
    </cdr:from>
    <cdr:to>
      <cdr:x>0.81874</cdr:x>
      <cdr:y>0.4442</cdr:y>
    </cdr:to>
    <cdr:sp macro="" textlink="">
      <cdr:nvSpPr>
        <cdr:cNvPr id="10" name="Ellipszis feliratnak 9"/>
        <cdr:cNvSpPr/>
      </cdr:nvSpPr>
      <cdr:spPr>
        <a:xfrm xmlns:a="http://schemas.openxmlformats.org/drawingml/2006/main">
          <a:off x="5760640" y="1728192"/>
          <a:ext cx="842392" cy="638780"/>
        </a:xfrm>
        <a:prstGeom xmlns:a="http://schemas.openxmlformats.org/drawingml/2006/main" prst="wedgeEllipseCallout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hu-H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u-HU" sz="1200" b="1" dirty="0" smtClean="0">
              <a:solidFill>
                <a:schemeClr val="bg1"/>
              </a:solidFill>
            </a:rPr>
            <a:t>37</a:t>
          </a:r>
          <a:r>
            <a:rPr lang="hu-HU" sz="1200" b="1" dirty="0" smtClean="0">
              <a:solidFill>
                <a:schemeClr val="bg1"/>
              </a:solidFill>
            </a:rPr>
            <a:t> </a:t>
          </a:r>
          <a:r>
            <a:rPr lang="hu-HU" sz="1200" b="1" dirty="0" smtClean="0">
              <a:solidFill>
                <a:schemeClr val="bg1"/>
              </a:solidFill>
            </a:rPr>
            <a:t>OK</a:t>
          </a:r>
          <a:endParaRPr lang="hu-HU" sz="12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60F2B-ED64-4AA5-BFD5-D5E18E3D34F8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8E0F2-A64E-4356-9AC3-71B5FE5524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5538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EA942B-B256-4440-98F9-A7CD4E7D27C5}" type="datetimeFigureOut">
              <a:rPr lang="hu-HU" smtClean="0"/>
              <a:t>2019.04.04.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hu/url?url=http://www.mme.hu/jatssz-tanulj-nyerj&amp;rct=j&amp;frm=1&amp;q=&amp;esrc=s&amp;sa=U&amp;ved=0ahUKEwjPupbI-OnSAhUH0RQKHRoxDBgQwW4IFTAA&amp;sig2=Oiy1OPYViqxzG-m3TV3LNQ&amp;usg=AFQjCNGaJHaj3QXJKHu370648rXBMgjG2Q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07504" y="2348880"/>
            <a:ext cx="4680520" cy="216024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OKTATÓ KÖZPONTOK BESZÁMOLÓI </a:t>
            </a:r>
            <a:b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A </a:t>
            </a:r>
            <a:b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2018-AS </a:t>
            </a:r>
            <a: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ÉVRŐL</a:t>
            </a:r>
            <a:endParaRPr lang="hu-H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Képtalálat a következőre: „KOKOSZ logó”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2736304" cy="273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89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42929"/>
              </p:ext>
            </p:extLst>
          </p:nvPr>
        </p:nvGraphicFramePr>
        <p:xfrm>
          <a:off x="611560" y="404664"/>
          <a:ext cx="8064896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799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606383"/>
              </p:ext>
            </p:extLst>
          </p:nvPr>
        </p:nvGraphicFramePr>
        <p:xfrm>
          <a:off x="539552" y="1340768"/>
          <a:ext cx="799288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églalap 2"/>
          <p:cNvSpPr/>
          <p:nvPr/>
        </p:nvSpPr>
        <p:spPr>
          <a:xfrm>
            <a:off x="1115616" y="332656"/>
            <a:ext cx="705678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Beszámolót</a:t>
            </a:r>
            <a:r>
              <a:rPr lang="en-US" dirty="0"/>
              <a:t> </a:t>
            </a:r>
            <a:r>
              <a:rPr lang="en-US" dirty="0" err="1"/>
              <a:t>beküldött</a:t>
            </a:r>
            <a:r>
              <a:rPr lang="en-US" dirty="0"/>
              <a:t> </a:t>
            </a:r>
            <a:r>
              <a:rPr lang="en-US" dirty="0" err="1"/>
              <a:t>oktató</a:t>
            </a:r>
            <a:r>
              <a:rPr lang="en-US" dirty="0"/>
              <a:t> </a:t>
            </a:r>
            <a:r>
              <a:rPr lang="en-US" dirty="0" err="1"/>
              <a:t>központok</a:t>
            </a:r>
            <a:r>
              <a:rPr lang="en-US" dirty="0"/>
              <a:t> </a:t>
            </a:r>
            <a:r>
              <a:rPr lang="en-US" dirty="0" err="1"/>
              <a:t>száma</a:t>
            </a:r>
            <a:r>
              <a:rPr lang="en-US" dirty="0"/>
              <a:t> </a:t>
            </a:r>
            <a:endParaRPr lang="hu-HU" dirty="0"/>
          </a:p>
          <a:p>
            <a:pPr algn="ctr">
              <a:defRPr sz="216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2013 - </a:t>
            </a:r>
            <a:r>
              <a:rPr lang="en-US" dirty="0" smtClean="0"/>
              <a:t>201</a:t>
            </a:r>
            <a:r>
              <a:rPr lang="hu-HU" dirty="0" smtClean="0"/>
              <a:t>8</a:t>
            </a:r>
            <a:r>
              <a:rPr lang="en-US" dirty="0" smtClean="0"/>
              <a:t> </a:t>
            </a:r>
            <a:r>
              <a:rPr lang="en-US" dirty="0" err="1"/>
              <a:t>között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019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760187"/>
              </p:ext>
            </p:extLst>
          </p:nvPr>
        </p:nvGraphicFramePr>
        <p:xfrm>
          <a:off x="1115616" y="1412776"/>
          <a:ext cx="733774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2483768" y="1157432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Nincs megadva a korcsoportos bontás </a:t>
            </a:r>
            <a:r>
              <a:rPr lang="hu-HU" sz="2000" b="1" dirty="0" smtClean="0"/>
              <a:t>6</a:t>
            </a:r>
            <a:r>
              <a:rPr lang="hu-HU" sz="2000" b="1" dirty="0" smtClean="0"/>
              <a:t>%</a:t>
            </a:r>
            <a:endParaRPr lang="hu-HU" sz="2000" b="1" dirty="0"/>
          </a:p>
        </p:txBody>
      </p:sp>
      <p:sp>
        <p:nvSpPr>
          <p:cNvPr id="4" name="Szövegdoboz 3"/>
          <p:cNvSpPr txBox="1"/>
          <p:nvPr/>
        </p:nvSpPr>
        <p:spPr>
          <a:xfrm>
            <a:off x="113128" y="3573016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Középiskola </a:t>
            </a:r>
            <a:r>
              <a:rPr lang="hu-HU" sz="2000" b="1" dirty="0"/>
              <a:t>6</a:t>
            </a:r>
            <a:r>
              <a:rPr lang="hu-HU" sz="2000" b="1" dirty="0" smtClean="0"/>
              <a:t>%</a:t>
            </a:r>
            <a:endParaRPr lang="hu-HU" sz="2000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611560" y="201735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Felnőttek </a:t>
            </a:r>
            <a:r>
              <a:rPr lang="hu-HU" sz="2000" b="1" dirty="0" smtClean="0"/>
              <a:t>16%</a:t>
            </a:r>
            <a:endParaRPr lang="hu-HU" sz="2000" b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6588224" y="1869409"/>
            <a:ext cx="1980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Óvoda </a:t>
            </a:r>
            <a:r>
              <a:rPr lang="hu-HU" sz="2000" b="1" dirty="0" smtClean="0"/>
              <a:t>23</a:t>
            </a:r>
            <a:r>
              <a:rPr lang="hu-HU" sz="2000" b="1" dirty="0" smtClean="0"/>
              <a:t>%</a:t>
            </a:r>
            <a:endParaRPr lang="hu-HU" sz="2000" b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3779912" y="6021288"/>
            <a:ext cx="2716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Általános iskola </a:t>
            </a:r>
            <a:r>
              <a:rPr lang="hu-HU" sz="2000" b="1" dirty="0" smtClean="0"/>
              <a:t>49%</a:t>
            </a:r>
            <a:endParaRPr lang="hu-HU" sz="2000" b="1" dirty="0"/>
          </a:p>
        </p:txBody>
      </p:sp>
      <p:sp>
        <p:nvSpPr>
          <p:cNvPr id="11" name="Téglalap 10"/>
          <p:cNvSpPr/>
          <p:nvPr/>
        </p:nvSpPr>
        <p:spPr>
          <a:xfrm>
            <a:off x="402610" y="188640"/>
            <a:ext cx="8273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hu-HU" sz="2400" dirty="0"/>
              <a:t>Az Oktató Központok szolgáltatásait </a:t>
            </a:r>
            <a:endParaRPr lang="hu-HU" sz="2400" dirty="0" smtClean="0"/>
          </a:p>
          <a:p>
            <a:pPr algn="ctr">
              <a:defRPr sz="216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hu-HU" sz="2400" dirty="0" smtClean="0"/>
              <a:t>igénybevevők </a:t>
            </a:r>
            <a:r>
              <a:rPr lang="hu-HU" sz="2400" dirty="0"/>
              <a:t>száma </a:t>
            </a:r>
            <a:r>
              <a:rPr lang="hu-HU" sz="2400" dirty="0" smtClean="0"/>
              <a:t>2018-ban</a:t>
            </a:r>
            <a:r>
              <a:rPr lang="hu-HU" sz="2400" dirty="0"/>
              <a:t>: </a:t>
            </a:r>
            <a:r>
              <a:rPr lang="hu-HU" sz="2400" dirty="0" smtClean="0"/>
              <a:t>65. 645 </a:t>
            </a:r>
            <a:r>
              <a:rPr lang="hu-HU" sz="2400" dirty="0"/>
              <a:t>fő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190395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840515"/>
              </p:ext>
            </p:extLst>
          </p:nvPr>
        </p:nvGraphicFramePr>
        <p:xfrm>
          <a:off x="467544" y="1268760"/>
          <a:ext cx="806489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églalap 3"/>
          <p:cNvSpPr/>
          <p:nvPr/>
        </p:nvSpPr>
        <p:spPr>
          <a:xfrm>
            <a:off x="1043608" y="332656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hu-HU" sz="2400" dirty="0"/>
              <a:t>A KOKOSZ Oktató Központok szolgáltatásait igénybevevők száma </a:t>
            </a:r>
            <a:r>
              <a:rPr lang="hu-HU" sz="2400" dirty="0" smtClean="0"/>
              <a:t>2013-2018 </a:t>
            </a:r>
            <a:r>
              <a:rPr lang="hu-HU" sz="2400" dirty="0"/>
              <a:t>között</a:t>
            </a:r>
            <a:endParaRPr lang="hu-HU" sz="2400" dirty="0"/>
          </a:p>
        </p:txBody>
      </p:sp>
      <p:sp>
        <p:nvSpPr>
          <p:cNvPr id="5" name="Ellipszis feliratnak 4"/>
          <p:cNvSpPr/>
          <p:nvPr/>
        </p:nvSpPr>
        <p:spPr>
          <a:xfrm>
            <a:off x="1475656" y="3462372"/>
            <a:ext cx="842398" cy="638786"/>
          </a:xfrm>
          <a:prstGeom prst="wedgeEllipseCallou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200" b="1" dirty="0" smtClean="0">
                <a:solidFill>
                  <a:schemeClr val="bg1"/>
                </a:solidFill>
              </a:rPr>
              <a:t>34 OK</a:t>
            </a:r>
            <a:endParaRPr lang="hu-HU" sz="1200" b="1" dirty="0">
              <a:solidFill>
                <a:schemeClr val="bg1"/>
              </a:solidFill>
            </a:endParaRPr>
          </a:p>
        </p:txBody>
      </p:sp>
      <p:sp>
        <p:nvSpPr>
          <p:cNvPr id="6" name="Ellipszis feliratnak 5"/>
          <p:cNvSpPr/>
          <p:nvPr/>
        </p:nvSpPr>
        <p:spPr>
          <a:xfrm>
            <a:off x="2411760" y="3462378"/>
            <a:ext cx="842392" cy="638780"/>
          </a:xfrm>
          <a:prstGeom prst="wedgeEllipseCallou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200" b="1" dirty="0" smtClean="0">
                <a:solidFill>
                  <a:schemeClr val="bg1"/>
                </a:solidFill>
              </a:rPr>
              <a:t>40 OK</a:t>
            </a:r>
            <a:endParaRPr lang="hu-HU" sz="1200" b="1" dirty="0">
              <a:solidFill>
                <a:schemeClr val="bg1"/>
              </a:solidFill>
            </a:endParaRPr>
          </a:p>
        </p:txBody>
      </p:sp>
      <p:sp>
        <p:nvSpPr>
          <p:cNvPr id="7" name="Ellipszis feliratnak 6"/>
          <p:cNvSpPr/>
          <p:nvPr/>
        </p:nvSpPr>
        <p:spPr>
          <a:xfrm>
            <a:off x="3267332" y="2132856"/>
            <a:ext cx="842392" cy="638780"/>
          </a:xfrm>
          <a:prstGeom prst="wedgeEllipseCallou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200" b="1" dirty="0" smtClean="0">
                <a:solidFill>
                  <a:schemeClr val="bg1"/>
                </a:solidFill>
              </a:rPr>
              <a:t>39 OK</a:t>
            </a:r>
            <a:endParaRPr lang="hu-HU" sz="1200" b="1" dirty="0">
              <a:solidFill>
                <a:schemeClr val="bg1"/>
              </a:solidFill>
            </a:endParaRPr>
          </a:p>
        </p:txBody>
      </p:sp>
      <p:sp>
        <p:nvSpPr>
          <p:cNvPr id="8" name="Ellipszis feliratnak 7"/>
          <p:cNvSpPr/>
          <p:nvPr/>
        </p:nvSpPr>
        <p:spPr>
          <a:xfrm>
            <a:off x="5292080" y="2060848"/>
            <a:ext cx="842392" cy="638780"/>
          </a:xfrm>
          <a:prstGeom prst="wedgeEllipseCallou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200" b="1" dirty="0" smtClean="0">
                <a:solidFill>
                  <a:schemeClr val="bg1"/>
                </a:solidFill>
              </a:rPr>
              <a:t>43 OK</a:t>
            </a:r>
            <a:endParaRPr lang="hu-HU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0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7992888" cy="1791072"/>
          </a:xfrm>
        </p:spPr>
        <p:txBody>
          <a:bodyPr>
            <a:noAutofit/>
          </a:bodyPr>
          <a:lstStyle/>
          <a:p>
            <a:pPr algn="ctr"/>
            <a:r>
              <a:rPr lang="hu-H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KÖSZÖNÖM A MEGTISZTELŐ </a:t>
            </a:r>
            <a:br>
              <a:rPr lang="hu-H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hu-H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FIGYELMET!</a:t>
            </a:r>
            <a:endParaRPr lang="hu-HU" sz="4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68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súp">
  <a:themeElements>
    <a:clrScheme name="Kemény kötés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Zsúp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98</Words>
  <Application>Microsoft Office PowerPoint</Application>
  <PresentationFormat>Diavetítés a képernyőre (4:3 oldalarány)</PresentationFormat>
  <Paragraphs>28</Paragraphs>
  <Slides>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Zsúp</vt:lpstr>
      <vt:lpstr>OKTATÓ KÖZPONTOK BESZÁMOLÓI  A  2018-AS ÉVRŐL</vt:lpstr>
      <vt:lpstr>PowerPoint bemutató</vt:lpstr>
      <vt:lpstr>PowerPoint bemutató</vt:lpstr>
      <vt:lpstr>PowerPoint bemutató</vt:lpstr>
      <vt:lpstr>PowerPoint bemutató</vt:lpstr>
      <vt:lpstr>KÖSZÖNÖM A MEGTISZTELŐ 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OKTATÓ KÖZPONTOK BESZÁMOLÓI A  2016-OS ÉVRŐL</dc:title>
  <dc:creator>Scheitler Adrienn</dc:creator>
  <cp:lastModifiedBy>Scheitler Adrienn</cp:lastModifiedBy>
  <cp:revision>37</cp:revision>
  <dcterms:created xsi:type="dcterms:W3CDTF">2017-03-22T10:12:47Z</dcterms:created>
  <dcterms:modified xsi:type="dcterms:W3CDTF">2019-04-04T11:12:06Z</dcterms:modified>
</cp:coreProperties>
</file>